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78" r:id="rId7"/>
    <p:sldId id="260" r:id="rId8"/>
    <p:sldId id="269" r:id="rId9"/>
    <p:sldId id="271" r:id="rId10"/>
    <p:sldId id="270" r:id="rId11"/>
    <p:sldId id="272" r:id="rId12"/>
    <p:sldId id="273" r:id="rId13"/>
    <p:sldId id="265" r:id="rId14"/>
    <p:sldId id="261" r:id="rId15"/>
    <p:sldId id="275" r:id="rId16"/>
    <p:sldId id="276" r:id="rId17"/>
    <p:sldId id="274" r:id="rId18"/>
    <p:sldId id="268" r:id="rId19"/>
    <p:sldId id="26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BCF6-5E43-478E-AB4B-81AD4C2D865B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286D-6D21-43BD-A75A-D351C9F36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Google Assistant [Focus For Presentation] &gt;</a:t>
            </a:r>
            <a:r>
              <a:rPr lang="en-GB" dirty="0"/>
              <a:t> </a:t>
            </a:r>
            <a:r>
              <a:rPr lang="en-GB" dirty="0" err="1"/>
              <a:t>DialogFlow</a:t>
            </a:r>
            <a:r>
              <a:rPr lang="en-GB" dirty="0"/>
              <a:t> - ‘Actions’,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Alexa</a:t>
            </a:r>
            <a:r>
              <a:rPr lang="en-GB" dirty="0"/>
              <a:t> &gt; Amazon Developer - ‘Skills’,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Bixby</a:t>
            </a:r>
            <a:r>
              <a:rPr lang="en-GB" dirty="0"/>
              <a:t> &gt; Samsung voice assistant, phones, fridges, Galaxy Home - ‘Capsules’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Cortana</a:t>
            </a:r>
            <a:r>
              <a:rPr lang="en-GB" dirty="0"/>
              <a:t> – Cortana – ‘Skills / MS Bot Framework’ (Public Preview),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Siri</a:t>
            </a:r>
            <a:r>
              <a:rPr lang="en-GB" dirty="0"/>
              <a:t> &gt; </a:t>
            </a:r>
            <a:r>
              <a:rPr lang="en-GB" dirty="0" err="1"/>
              <a:t>SiriKit</a:t>
            </a:r>
            <a:r>
              <a:rPr lang="en-GB" dirty="0"/>
              <a:t> – ‘Shortcuts’ (Not really a Digital </a:t>
            </a:r>
            <a:r>
              <a:rPr lang="en-GB" dirty="0" err="1"/>
              <a:t>Assitant</a:t>
            </a:r>
            <a:r>
              <a:rPr lang="en-GB" dirty="0"/>
              <a:t> framework)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Think of a Digital Assistant as a </a:t>
            </a:r>
            <a:r>
              <a:rPr lang="en-GB" b="1" dirty="0"/>
              <a:t>Chatbot that’s been eating its Spinach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5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Scaling up this approach for Enterprise we have the Business Brain or Knowledge Framework. A method of ‘Talking’ to an organisation via a single Service.</a:t>
            </a:r>
          </a:p>
          <a:p>
            <a:endParaRPr lang="en-GB" dirty="0"/>
          </a:p>
          <a:p>
            <a:r>
              <a:rPr lang="en-GB" dirty="0"/>
              <a:t>Very fast moving sector, both Google and AWS already allow you to plug their Call Centre Software into these frameworks.</a:t>
            </a:r>
          </a:p>
          <a:p>
            <a:endParaRPr lang="en-GB" dirty="0"/>
          </a:p>
          <a:p>
            <a:r>
              <a:rPr lang="en-GB" dirty="0"/>
              <a:t>Use same approach for Chatbot, Digital Assistant, Personal Assistant, Virtual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9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we moving towards a bite-sized web?  Could websites become the ‘traditional’ way of browsing content.</a:t>
            </a:r>
          </a:p>
          <a:p>
            <a:endParaRPr lang="en-GB" dirty="0"/>
          </a:p>
          <a:p>
            <a:r>
              <a:rPr lang="en-GB" dirty="0"/>
              <a:t>Alexa have ‘APL’ – Alexa Presentation Language, which will shortly include HTML 5.</a:t>
            </a:r>
          </a:p>
          <a:p>
            <a:endParaRPr lang="en-GB" dirty="0"/>
          </a:p>
          <a:p>
            <a:r>
              <a:rPr lang="en-GB" dirty="0"/>
              <a:t>Google via </a:t>
            </a:r>
            <a:r>
              <a:rPr lang="en-GB" dirty="0" err="1"/>
              <a:t>DialogFlow</a:t>
            </a:r>
            <a:r>
              <a:rPr lang="en-GB" dirty="0"/>
              <a:t> have approx. 10 controls i.e. Image Cards, Carousels, Chips, Audio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4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Google are using Schema.org </a:t>
            </a:r>
            <a:r>
              <a:rPr lang="en-GB" dirty="0" err="1"/>
              <a:t>markup</a:t>
            </a:r>
            <a:r>
              <a:rPr lang="en-GB" dirty="0"/>
              <a:t> to pull content through into smart displays and smart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1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Google already recognises my voice and knows its me. </a:t>
            </a:r>
          </a:p>
          <a:p>
            <a:r>
              <a:rPr lang="en-GB" dirty="0"/>
              <a:t>It knows who Jessica is from my Contacts + het Address.</a:t>
            </a:r>
          </a:p>
          <a:p>
            <a:r>
              <a:rPr lang="en-GB" dirty="0"/>
              <a:t>My payment details are already with Google</a:t>
            </a:r>
          </a:p>
          <a:p>
            <a:r>
              <a:rPr lang="en-GB" dirty="0"/>
              <a:t>This command links deep into the </a:t>
            </a:r>
            <a:r>
              <a:rPr lang="en-GB" dirty="0" err="1"/>
              <a:t>Moonpig</a:t>
            </a:r>
            <a:r>
              <a:rPr lang="en-GB" dirty="0"/>
              <a:t> Voice App and shows me a selections of cards.</a:t>
            </a:r>
          </a:p>
          <a:p>
            <a:r>
              <a:rPr lang="en-GB" dirty="0"/>
              <a:t>I select one and the transaction is complete – not a website in sight!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7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‘Interactive Websites’ can be built using </a:t>
            </a:r>
            <a:r>
              <a:rPr lang="en-GB" dirty="0" err="1"/>
              <a:t>Dialogflow</a:t>
            </a:r>
            <a:r>
              <a:rPr lang="en-GB" dirty="0"/>
              <a:t> – ‘Chunks’ of content are pulled into an Interactive Website feature giving a completely personalised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9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Increased Consumer Contact Surface </a:t>
            </a:r>
            <a:r>
              <a:rPr lang="en-GB" dirty="0"/>
              <a:t>&gt; 10’s of millions of devices with digital assistants on them.</a:t>
            </a:r>
          </a:p>
          <a:p>
            <a:r>
              <a:rPr lang="en-GB" b="1" dirty="0"/>
              <a:t>Sentiment Analysis </a:t>
            </a:r>
            <a:r>
              <a:rPr lang="en-GB" dirty="0"/>
              <a:t>&gt; Packages like </a:t>
            </a:r>
            <a:r>
              <a:rPr lang="en-GB" dirty="0" err="1"/>
              <a:t>Dashbot.Io</a:t>
            </a:r>
            <a:r>
              <a:rPr lang="en-GB" dirty="0"/>
              <a:t> plug straight in and give sentiment analysis etc out of the box.</a:t>
            </a:r>
          </a:p>
          <a:p>
            <a:r>
              <a:rPr lang="en-GB" b="1" dirty="0"/>
              <a:t>24 / 7 – 365 Availability </a:t>
            </a:r>
            <a:r>
              <a:rPr lang="en-GB" dirty="0"/>
              <a:t>&gt; Always on.</a:t>
            </a:r>
          </a:p>
          <a:p>
            <a:r>
              <a:rPr lang="en-GB" b="1" dirty="0"/>
              <a:t>Brand Security </a:t>
            </a:r>
            <a:r>
              <a:rPr lang="en-GB" dirty="0"/>
              <a:t>&gt; There is a gold rush coming!</a:t>
            </a:r>
          </a:p>
          <a:p>
            <a:r>
              <a:rPr lang="en-GB" b="1" dirty="0" err="1"/>
              <a:t>BrAIn</a:t>
            </a:r>
            <a:r>
              <a:rPr lang="en-GB" dirty="0"/>
              <a:t> &gt; One Framework – Multi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9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Smart Speakers &gt;</a:t>
            </a:r>
            <a:r>
              <a:rPr lang="en-GB" dirty="0"/>
              <a:t> Google Home, Amazon Echo, Apple </a:t>
            </a:r>
            <a:r>
              <a:rPr lang="en-GB" dirty="0" err="1"/>
              <a:t>HomePod</a:t>
            </a:r>
            <a:r>
              <a:rPr lang="en-GB" dirty="0"/>
              <a:t>, </a:t>
            </a:r>
            <a:r>
              <a:rPr lang="en-GB" b="1" dirty="0"/>
              <a:t>Smart Displays &gt;</a:t>
            </a:r>
            <a:r>
              <a:rPr lang="en-GB" dirty="0"/>
              <a:t> Google Home Hub, Amazon Echo,  </a:t>
            </a:r>
          </a:p>
          <a:p>
            <a:r>
              <a:rPr lang="en-GB" b="1" dirty="0"/>
              <a:t>Phones </a:t>
            </a:r>
            <a:r>
              <a:rPr lang="en-GB" dirty="0"/>
              <a:t>&gt; Android - Google Assistant, Alexa, Cortana, IOS – Siri, Google Assistant, Alexa </a:t>
            </a:r>
          </a:p>
          <a:p>
            <a:r>
              <a:rPr lang="en-GB" b="1" dirty="0"/>
              <a:t>Cars</a:t>
            </a:r>
            <a:r>
              <a:rPr lang="en-GB" b="0" dirty="0"/>
              <a:t> – Android Auto, Mercedes Me, </a:t>
            </a:r>
            <a:r>
              <a:rPr lang="en-GB" b="1" dirty="0"/>
              <a:t>Smart Watches</a:t>
            </a:r>
            <a:r>
              <a:rPr lang="en-GB" b="0" dirty="0"/>
              <a:t> &gt; Google Assistant, Siri, Bixby, Smart TVs, </a:t>
            </a:r>
            <a:r>
              <a:rPr lang="en-GB" b="1" dirty="0"/>
              <a:t>TVs</a:t>
            </a:r>
            <a:r>
              <a:rPr lang="en-GB" b="0" dirty="0"/>
              <a:t> &gt; Android TV, LG </a:t>
            </a:r>
            <a:r>
              <a:rPr lang="en-GB" b="0" dirty="0" err="1"/>
              <a:t>ThinkQ</a:t>
            </a:r>
            <a:r>
              <a:rPr lang="en-GB" b="0" dirty="0"/>
              <a:t>, Toshiba TV Via Alexa, </a:t>
            </a:r>
            <a:r>
              <a:rPr lang="en-GB" b="1" dirty="0"/>
              <a:t>Smart Fridges</a:t>
            </a:r>
            <a:r>
              <a:rPr lang="en-GB" dirty="0"/>
              <a:t> &gt; Samsung Bixby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Alexa – Burglar Deterrent – Alexa, ask burglar deterrent to protect the kitchen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5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Before I explain how a Digital Assistant app works, lets have a demo.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Demo</a:t>
            </a:r>
            <a:r>
              <a:rPr lang="en-GB" dirty="0"/>
              <a:t> &gt; ‘Ok Google, talk to Presentation Helper’ , ‘Show me some bikes’, ‘Show me more on bike 1’, ‘What are the specifications for bike 1’, ‘Yes please (Brochure)’, ‘No thanks’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Google Assistant and Amazon Alexa work in the same way.</a:t>
            </a:r>
          </a:p>
          <a:p>
            <a:pPr lvl="1"/>
            <a:r>
              <a:rPr lang="en-GB" b="1" dirty="0"/>
              <a:t>Google</a:t>
            </a:r>
            <a:r>
              <a:rPr lang="en-GB" dirty="0"/>
              <a:t> &gt; Uses Google Actions or www.dialogflow.com – NLP / NLU Framework.</a:t>
            </a:r>
          </a:p>
          <a:p>
            <a:pPr lvl="1"/>
            <a:r>
              <a:rPr lang="en-GB" b="1" dirty="0"/>
              <a:t>Alexa</a:t>
            </a:r>
            <a:r>
              <a:rPr lang="en-GB" dirty="0"/>
              <a:t> &gt; Uses AWS Developer Skills SDK</a:t>
            </a:r>
          </a:p>
          <a:p>
            <a:pPr lvl="1"/>
            <a:r>
              <a:rPr lang="en-GB" dirty="0"/>
              <a:t>Same app can be used on Google Home, Google Assistant, Home Hub. Chatbot, Telephone line, Twitter bot, Facebook chatbot. Basis for Alexa App.</a:t>
            </a:r>
          </a:p>
          <a:p>
            <a:pPr lvl="1"/>
            <a:r>
              <a:rPr lang="en-GB" dirty="0"/>
              <a:t>Invocation Phrase – Min two words, but can use one if prove you own brand.  Why do people think this phrase might be important?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5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Incoming speech is converted to text and then the NLP attempts to match it to an Intent.  </a:t>
            </a:r>
          </a:p>
          <a:p>
            <a:r>
              <a:rPr lang="en-GB" dirty="0"/>
              <a:t>An Intent has lots of examples of how the question might be asked – these are used to train the NLP / NLU model.</a:t>
            </a:r>
          </a:p>
          <a:p>
            <a:r>
              <a:rPr lang="en-GB" dirty="0"/>
              <a:t>‘Entities’ can be created and pulled out of the speech – these can be used as parameters to answer a question, i.e. show me ‘bike 1’ or ‘bike 2’</a:t>
            </a:r>
          </a:p>
          <a:p>
            <a:r>
              <a:rPr lang="en-GB" dirty="0"/>
              <a:t>When an Intent is matched, a response in generated which is dependent on the capabilities of the device i.e. Audio Only (Smart Speaker) / Audio &amp; Visual (Smart Display)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1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Parameters are not mentioned in the user question then prompts can be defined to fill required parameters (or ‘Slots’)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8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Follow-up Intents can be ‘chained’ to build more complex, deep conversations using something called ‘Context’.  Very powerful and makes the app appear ‘smart’.  For example I responded ‘Yes’ to a question I am being asked, but how does it know what I am saying yes to? &gt;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84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Digital Assistant apps back onto a web service (https endpoint).  </a:t>
            </a:r>
          </a:p>
          <a:p>
            <a:endParaRPr lang="en-GB" dirty="0"/>
          </a:p>
          <a:p>
            <a:r>
              <a:rPr lang="en-GB" dirty="0"/>
              <a:t>The NLP passes the service a Json package the includes the Intent fired + Confidence Score + User Utterance + Parameters</a:t>
            </a:r>
          </a:p>
          <a:p>
            <a:endParaRPr lang="en-GB" dirty="0"/>
          </a:p>
          <a:p>
            <a:r>
              <a:rPr lang="en-GB" dirty="0"/>
              <a:t>Service looks up an answer and passes a Json bundle back as response to the client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9286D-6D21-43BD-A75A-D351C9F363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9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9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6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5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9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2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6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D2A0-7D63-4A02-8C31-BC110DC6FAD3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2733-D8DA-43FC-AD08-D55EF1B28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7DF9D-9431-4DDB-BDD9-1FB707C8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32" y="371171"/>
            <a:ext cx="5620764" cy="2575455"/>
          </a:xfrm>
        </p:spPr>
        <p:txBody>
          <a:bodyPr>
            <a:noAutofit/>
          </a:bodyPr>
          <a:lstStyle/>
          <a:p>
            <a:pPr algn="l"/>
            <a:r>
              <a:rPr lang="en-GB" sz="8800" dirty="0">
                <a:solidFill>
                  <a:schemeClr val="bg1"/>
                </a:solidFill>
                <a:latin typeface="PT Sans" panose="020B0503020203020204" pitchFamily="34" charset="0"/>
              </a:rPr>
              <a:t>Digital Assistants</a:t>
            </a:r>
            <a:endParaRPr lang="en-GB" sz="20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5A0E1-6618-474E-AB06-C8356579F008}"/>
              </a:ext>
            </a:extLst>
          </p:cNvPr>
          <p:cNvSpPr/>
          <p:nvPr/>
        </p:nvSpPr>
        <p:spPr>
          <a:xfrm>
            <a:off x="0" y="5495731"/>
            <a:ext cx="12192000" cy="1362269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32" y="5872541"/>
            <a:ext cx="11176136" cy="513397"/>
          </a:xfrm>
        </p:spPr>
        <p:txBody>
          <a:bodyPr>
            <a:noAutofit/>
          </a:bodyPr>
          <a:lstStyle/>
          <a:p>
            <a:r>
              <a:rPr lang="en-GB" sz="3800" dirty="0">
                <a:solidFill>
                  <a:schemeClr val="bg1"/>
                </a:solidFill>
              </a:rPr>
              <a:t>how </a:t>
            </a:r>
            <a:r>
              <a:rPr lang="en-GB" sz="3800" b="1" dirty="0">
                <a:solidFill>
                  <a:schemeClr val="bg1"/>
                </a:solidFill>
              </a:rPr>
              <a:t>smart apps </a:t>
            </a:r>
            <a:r>
              <a:rPr lang="en-GB" sz="3800" dirty="0">
                <a:solidFill>
                  <a:schemeClr val="bg1"/>
                </a:solidFill>
              </a:rPr>
              <a:t>work and the </a:t>
            </a:r>
            <a:r>
              <a:rPr lang="en-GB" sz="3800" b="1" dirty="0">
                <a:solidFill>
                  <a:schemeClr val="bg1"/>
                </a:solidFill>
              </a:rPr>
              <a:t>opportunity for business</a:t>
            </a:r>
          </a:p>
        </p:txBody>
      </p:sp>
    </p:spTree>
    <p:extLst>
      <p:ext uri="{BB962C8B-B14F-4D97-AF65-F5344CB8AC3E}">
        <p14:creationId xmlns:p14="http://schemas.microsoft.com/office/powerpoint/2010/main" val="339832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C4EF89D-3538-48D8-BC9C-C1B3A4104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59016"/>
              </p:ext>
            </p:extLst>
          </p:nvPr>
        </p:nvGraphicFramePr>
        <p:xfrm>
          <a:off x="5503294" y="2229188"/>
          <a:ext cx="5274198" cy="199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Image" r:id="rId4" imgW="6120360" imgH="2310840" progId="Photoshop.Image.55">
                  <p:embed/>
                </p:oleObj>
              </mc:Choice>
              <mc:Fallback>
                <p:oleObj name="Image" r:id="rId4" imgW="6120360" imgH="231084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3294" y="2229188"/>
                        <a:ext cx="5274198" cy="199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32DA2-4D44-4586-B4C5-DE9797F766D5}"/>
              </a:ext>
            </a:extLst>
          </p:cNvPr>
          <p:cNvSpPr/>
          <p:nvPr/>
        </p:nvSpPr>
        <p:spPr>
          <a:xfrm>
            <a:off x="1323467" y="1438183"/>
            <a:ext cx="2966029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Slot Filling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F446E-5985-4769-9D56-70CCD7DC2D49}"/>
              </a:ext>
            </a:extLst>
          </p:cNvPr>
          <p:cNvSpPr/>
          <p:nvPr/>
        </p:nvSpPr>
        <p:spPr>
          <a:xfrm>
            <a:off x="5378312" y="1438183"/>
            <a:ext cx="2966029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Parameters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CAA112-1EF7-4C9B-952F-F57AA6589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57973"/>
              </p:ext>
            </p:extLst>
          </p:nvPr>
        </p:nvGraphicFramePr>
        <p:xfrm>
          <a:off x="1323467" y="2372288"/>
          <a:ext cx="3236912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Image" r:id="rId7" imgW="4761720" imgH="2806200" progId="Photoshop.Image.55">
                  <p:embed/>
                </p:oleObj>
              </mc:Choice>
              <mc:Fallback>
                <p:oleObj name="Image" r:id="rId7" imgW="4761720" imgH="28062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3467" y="2372288"/>
                        <a:ext cx="3236912" cy="19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Left 12">
            <a:extLst>
              <a:ext uri="{FF2B5EF4-FFF2-40B4-BE49-F238E27FC236}">
                <a16:creationId xmlns:a16="http://schemas.microsoft.com/office/drawing/2014/main" id="{EB734099-F5D4-4681-B1BF-7363B69231EE}"/>
              </a:ext>
            </a:extLst>
          </p:cNvPr>
          <p:cNvSpPr/>
          <p:nvPr/>
        </p:nvSpPr>
        <p:spPr>
          <a:xfrm rot="10606409">
            <a:off x="3116375" y="3438143"/>
            <a:ext cx="2417265" cy="2396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2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32DA2-4D44-4586-B4C5-DE9797F766D5}"/>
              </a:ext>
            </a:extLst>
          </p:cNvPr>
          <p:cNvSpPr/>
          <p:nvPr/>
        </p:nvSpPr>
        <p:spPr>
          <a:xfrm>
            <a:off x="1128159" y="1420427"/>
            <a:ext cx="5198661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Context / Follow-up Intents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93B9-68C1-487C-8325-F70C26D558BA}"/>
              </a:ext>
            </a:extLst>
          </p:cNvPr>
          <p:cNvSpPr txBox="1"/>
          <p:nvPr/>
        </p:nvSpPr>
        <p:spPr>
          <a:xfrm>
            <a:off x="1038686" y="2361460"/>
            <a:ext cx="927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T Sans" panose="020B0503020203020204"/>
              </a:rPr>
              <a:t>Bike 1 is available in 5 frame sizes and 2 colours. Would you like a full colour brochure?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7FA466-1EF4-4AA4-9683-3324B052A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7582"/>
              </p:ext>
            </p:extLst>
          </p:nvPr>
        </p:nvGraphicFramePr>
        <p:xfrm>
          <a:off x="1128159" y="2994073"/>
          <a:ext cx="65516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Image" r:id="rId5" imgW="6552360" imgH="1345680" progId="Photoshop.Image.55">
                  <p:embed/>
                </p:oleObj>
              </mc:Choice>
              <mc:Fallback>
                <p:oleObj name="Image" r:id="rId5" imgW="6552360" imgH="134568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8159" y="2994073"/>
                        <a:ext cx="65516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4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pic>
        <p:nvPicPr>
          <p:cNvPr id="7" name="Picture 2" descr="Image result for dialogflow">
            <a:extLst>
              <a:ext uri="{FF2B5EF4-FFF2-40B4-BE49-F238E27FC236}">
                <a16:creationId xmlns:a16="http://schemas.microsoft.com/office/drawing/2014/main" id="{B00B821B-B06E-41E0-AAEB-5AC9A1B6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92" y="2999309"/>
            <a:ext cx="3288067" cy="8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B9E5E5-8351-4382-808A-7BB9F5ABC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201" y="2621199"/>
            <a:ext cx="2160164" cy="1437491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25AE8F6-8B6A-4CDF-941B-53B7765F3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24757"/>
              </p:ext>
            </p:extLst>
          </p:nvPr>
        </p:nvGraphicFramePr>
        <p:xfrm>
          <a:off x="575932" y="1027405"/>
          <a:ext cx="2537528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Image" r:id="rId7" imgW="3644280" imgH="7733160" progId="Photoshop.Image.55">
                  <p:embed/>
                </p:oleObj>
              </mc:Choice>
              <mc:Fallback>
                <p:oleObj name="Image" r:id="rId7" imgW="3644280" imgH="773316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932" y="1027405"/>
                        <a:ext cx="2537528" cy="539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Left 12">
            <a:extLst>
              <a:ext uri="{FF2B5EF4-FFF2-40B4-BE49-F238E27FC236}">
                <a16:creationId xmlns:a16="http://schemas.microsoft.com/office/drawing/2014/main" id="{4AC38F98-B210-46BB-B6A9-2DFF0C7878FC}"/>
              </a:ext>
            </a:extLst>
          </p:cNvPr>
          <p:cNvSpPr/>
          <p:nvPr/>
        </p:nvSpPr>
        <p:spPr>
          <a:xfrm rot="10800000">
            <a:off x="3470194" y="3100247"/>
            <a:ext cx="859264" cy="2396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91EAFC-8EE2-42FF-B8BD-7130F7F8FD74}"/>
              </a:ext>
            </a:extLst>
          </p:cNvPr>
          <p:cNvSpPr/>
          <p:nvPr/>
        </p:nvSpPr>
        <p:spPr>
          <a:xfrm rot="10800000">
            <a:off x="8265615" y="3129096"/>
            <a:ext cx="859264" cy="2396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84BA00B6-2B0B-45E3-B147-8A0FAB106EEC}"/>
              </a:ext>
            </a:extLst>
          </p:cNvPr>
          <p:cNvSpPr/>
          <p:nvPr/>
        </p:nvSpPr>
        <p:spPr>
          <a:xfrm>
            <a:off x="8265615" y="3489208"/>
            <a:ext cx="859264" cy="239697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D8D25ECE-7264-4E1D-89B2-5BCE942E1153}"/>
              </a:ext>
            </a:extLst>
          </p:cNvPr>
          <p:cNvSpPr/>
          <p:nvPr/>
        </p:nvSpPr>
        <p:spPr>
          <a:xfrm>
            <a:off x="3470194" y="3483283"/>
            <a:ext cx="859264" cy="239697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446C3-AFDD-40F2-90E7-6A651124D6C7}"/>
              </a:ext>
            </a:extLst>
          </p:cNvPr>
          <p:cNvSpPr txBox="1"/>
          <p:nvPr/>
        </p:nvSpPr>
        <p:spPr>
          <a:xfrm>
            <a:off x="4964326" y="1761818"/>
            <a:ext cx="433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T Sans" panose="020B0503020203020204"/>
              </a:rPr>
              <a:t>“</a:t>
            </a:r>
            <a:r>
              <a:rPr lang="en-GB" b="1" dirty="0">
                <a:latin typeface="PT Sans" panose="020B0503020203020204"/>
              </a:rPr>
              <a:t>Intent</a:t>
            </a:r>
            <a:r>
              <a:rPr lang="en-GB" dirty="0">
                <a:latin typeface="PT Sans" panose="020B0503020203020204"/>
              </a:rPr>
              <a:t>” : “</a:t>
            </a:r>
            <a:r>
              <a:rPr lang="en-GB" dirty="0" err="1">
                <a:latin typeface="PT Sans" panose="020B0503020203020204"/>
              </a:rPr>
              <a:t>Question_BikeSpecs</a:t>
            </a:r>
            <a:r>
              <a:rPr lang="en-GB" dirty="0">
                <a:latin typeface="PT Sans" panose="020B0503020203020204"/>
              </a:rPr>
              <a:t>”</a:t>
            </a:r>
          </a:p>
          <a:p>
            <a:r>
              <a:rPr lang="en-GB" dirty="0">
                <a:latin typeface="PT Sans" panose="020B0503020203020204"/>
              </a:rPr>
              <a:t>“</a:t>
            </a:r>
            <a:r>
              <a:rPr lang="en-GB" b="1" dirty="0">
                <a:latin typeface="PT Sans" panose="020B0503020203020204"/>
              </a:rPr>
              <a:t>User Utterance</a:t>
            </a:r>
            <a:r>
              <a:rPr lang="en-GB" dirty="0">
                <a:latin typeface="PT Sans" panose="020B0503020203020204"/>
              </a:rPr>
              <a:t>” : “Specs for Bike 1”</a:t>
            </a:r>
          </a:p>
          <a:p>
            <a:r>
              <a:rPr lang="en-GB" dirty="0">
                <a:latin typeface="PT Sans" panose="020B0503020203020204"/>
              </a:rPr>
              <a:t>“</a:t>
            </a:r>
            <a:r>
              <a:rPr lang="en-GB" b="1" dirty="0">
                <a:latin typeface="PT Sans" panose="020B0503020203020204"/>
              </a:rPr>
              <a:t>Parameters</a:t>
            </a:r>
            <a:r>
              <a:rPr lang="en-GB" dirty="0">
                <a:latin typeface="PT Sans" panose="020B0503020203020204"/>
              </a:rPr>
              <a:t>” : [{“</a:t>
            </a:r>
            <a:r>
              <a:rPr lang="en-GB" dirty="0" err="1">
                <a:latin typeface="PT Sans" panose="020B0503020203020204"/>
              </a:rPr>
              <a:t>BikeModel</a:t>
            </a:r>
            <a:r>
              <a:rPr lang="en-GB" dirty="0">
                <a:latin typeface="PT Sans" panose="020B0503020203020204"/>
              </a:rPr>
              <a:t>” : “Bike 1”}]</a:t>
            </a:r>
          </a:p>
        </p:txBody>
      </p:sp>
    </p:spTree>
    <p:extLst>
      <p:ext uri="{BB962C8B-B14F-4D97-AF65-F5344CB8AC3E}">
        <p14:creationId xmlns:p14="http://schemas.microsoft.com/office/powerpoint/2010/main" val="42163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A1848-27BE-4491-8B59-346FA66D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48" y="1067719"/>
            <a:ext cx="7702257" cy="5776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B3892-4723-432A-A53C-BB1E86D8C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B652E7-564E-45DF-BDC8-9993A8153748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46B00-5019-4ADC-8F2C-21426F47D647}"/>
              </a:ext>
            </a:extLst>
          </p:cNvPr>
          <p:cNvSpPr txBox="1"/>
          <p:nvPr/>
        </p:nvSpPr>
        <p:spPr>
          <a:xfrm>
            <a:off x="328473" y="1067719"/>
            <a:ext cx="447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PT Sans" panose="020B0503020203020204"/>
              </a:rPr>
              <a:t>Scaling Up for Enterprise</a:t>
            </a:r>
          </a:p>
          <a:p>
            <a:r>
              <a:rPr lang="en-GB" sz="3000" dirty="0">
                <a:latin typeface="PT Sans" panose="020B0503020203020204"/>
              </a:rPr>
              <a:t>A Business </a:t>
            </a:r>
            <a:r>
              <a:rPr lang="en-GB" sz="3000" dirty="0" err="1">
                <a:latin typeface="PT Sans" panose="020B0503020203020204"/>
              </a:rPr>
              <a:t>Br</a:t>
            </a:r>
            <a:r>
              <a:rPr lang="en-GB" sz="3000" dirty="0" err="1">
                <a:solidFill>
                  <a:srgbClr val="FF0000"/>
                </a:solidFill>
                <a:latin typeface="PT Sans" panose="020B0503020203020204"/>
              </a:rPr>
              <a:t>AI</a:t>
            </a:r>
            <a:r>
              <a:rPr lang="en-GB" sz="3000" dirty="0" err="1">
                <a:latin typeface="PT Sans" panose="020B0503020203020204"/>
              </a:rPr>
              <a:t>n</a:t>
            </a:r>
            <a:endParaRPr lang="en-GB" sz="3000" dirty="0">
              <a:latin typeface="PT Sans" panose="020B0503020203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262BF-B9EA-4732-AD71-C505DAB14236}"/>
              </a:ext>
            </a:extLst>
          </p:cNvPr>
          <p:cNvSpPr txBox="1"/>
          <p:nvPr/>
        </p:nvSpPr>
        <p:spPr>
          <a:xfrm>
            <a:off x="6285391" y="5397623"/>
            <a:ext cx="234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PT Sans" panose="020B0503020203020204"/>
              </a:rPr>
              <a:t>+ Smart Displays</a:t>
            </a:r>
          </a:p>
          <a:p>
            <a:r>
              <a:rPr lang="en-GB" dirty="0">
                <a:solidFill>
                  <a:srgbClr val="FF0000"/>
                </a:solidFill>
                <a:latin typeface="PT Sans" panose="020B0503020203020204"/>
              </a:rPr>
              <a:t>+ Smart TVs</a:t>
            </a:r>
          </a:p>
          <a:p>
            <a:r>
              <a:rPr lang="en-GB" dirty="0">
                <a:solidFill>
                  <a:srgbClr val="FF0000"/>
                </a:solidFill>
                <a:latin typeface="PT Sans" panose="020B0503020203020204"/>
              </a:rPr>
              <a:t>+ Virtual Call Centre</a:t>
            </a:r>
          </a:p>
        </p:txBody>
      </p:sp>
    </p:spTree>
    <p:extLst>
      <p:ext uri="{BB962C8B-B14F-4D97-AF65-F5344CB8AC3E}">
        <p14:creationId xmlns:p14="http://schemas.microsoft.com/office/powerpoint/2010/main" val="168455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ample assistant controls on google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3" y="1113223"/>
            <a:ext cx="952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E22D2-72C7-44AB-85CF-9B90B5FC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1255AB-4AF7-4B67-88C8-CD9420BE9D8F}"/>
              </a:ext>
            </a:extLst>
          </p:cNvPr>
          <p:cNvSpPr txBox="1">
            <a:spLocks/>
          </p:cNvSpPr>
          <p:nvPr/>
        </p:nvSpPr>
        <p:spPr>
          <a:xfrm>
            <a:off x="497150" y="13589"/>
            <a:ext cx="11221374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Could DAs Change how we Consume the Web?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EDDF2-9F36-43C2-B382-5B80DA1DB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74" y="4732723"/>
            <a:ext cx="3496077" cy="16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E22D2-72C7-44AB-85CF-9B90B5FCE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1255AB-4AF7-4B67-88C8-CD9420BE9D8F}"/>
              </a:ext>
            </a:extLst>
          </p:cNvPr>
          <p:cNvSpPr txBox="1">
            <a:spLocks/>
          </p:cNvSpPr>
          <p:nvPr/>
        </p:nvSpPr>
        <p:spPr>
          <a:xfrm>
            <a:off x="497150" y="13589"/>
            <a:ext cx="11221374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Could DAs Change how we Consume the Web?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9B71A-BF6A-4D1D-A324-EBA74C4A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9" y="1298406"/>
            <a:ext cx="5128140" cy="2217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BEE30-07AA-4508-8FC1-4BDE15025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311" y="1298406"/>
            <a:ext cx="5128140" cy="2736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7462B-6014-429E-911B-EDE761003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639" y="2237172"/>
            <a:ext cx="1902041" cy="3804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8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9FBF7E-A89E-4CC2-859F-0A6D58DA3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258302-0A9D-4F89-8C3E-E61F440EC08D}"/>
              </a:ext>
            </a:extLst>
          </p:cNvPr>
          <p:cNvSpPr txBox="1">
            <a:spLocks/>
          </p:cNvSpPr>
          <p:nvPr/>
        </p:nvSpPr>
        <p:spPr>
          <a:xfrm>
            <a:off x="497150" y="13589"/>
            <a:ext cx="11221374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Could DAs Change how we Consume the Web?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C2C74-A173-42E4-AC31-4A726AB9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30" y="947779"/>
            <a:ext cx="6010182" cy="5634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0A182-6EFC-46CF-8D94-D40EBE2D8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030" y="1175088"/>
            <a:ext cx="2104007" cy="210400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39E3EA-94DA-4EB9-AC6E-6C1339904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78952"/>
              </p:ext>
            </p:extLst>
          </p:nvPr>
        </p:nvGraphicFramePr>
        <p:xfrm>
          <a:off x="9004792" y="1721141"/>
          <a:ext cx="2713732" cy="10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" r:id="rId7" imgW="3745800" imgH="1396800" progId="Photoshop.Image.55">
                  <p:embed/>
                </p:oleObj>
              </mc:Choice>
              <mc:Fallback>
                <p:oleObj name="Image" r:id="rId7" imgW="3745800" imgH="13968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4792" y="1721141"/>
                        <a:ext cx="2713732" cy="101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36AED4E-7D18-4DDB-BD6D-6EB0A8AA4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0542" y="3491282"/>
            <a:ext cx="36385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E22D2-72C7-44AB-85CF-9B90B5FCE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1255AB-4AF7-4B67-88C8-CD9420BE9D8F}"/>
              </a:ext>
            </a:extLst>
          </p:cNvPr>
          <p:cNvSpPr txBox="1">
            <a:spLocks/>
          </p:cNvSpPr>
          <p:nvPr/>
        </p:nvSpPr>
        <p:spPr>
          <a:xfrm>
            <a:off x="497150" y="13589"/>
            <a:ext cx="11221374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Could DAs Change how we Consume the Web?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FAB8D-830F-4E88-AEEF-5E3B7641B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3811"/>
            <a:ext cx="10514120" cy="54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2192" y="1177647"/>
            <a:ext cx="6473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PT Sans" panose="020B0503020203020204" pitchFamily="34" charset="0"/>
              </a:rPr>
              <a:t>What Steps can Businesses Take Now?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1F381-DAF1-4CEC-A0C7-E773A5B3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38998D-A6EB-4D9F-85ED-21A91F710913}"/>
              </a:ext>
            </a:extLst>
          </p:cNvPr>
          <p:cNvSpPr txBox="1">
            <a:spLocks/>
          </p:cNvSpPr>
          <p:nvPr/>
        </p:nvSpPr>
        <p:spPr>
          <a:xfrm>
            <a:off x="497150" y="13589"/>
            <a:ext cx="11221374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Could DAs Change how we Consume the Web?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F8F2E-C0E2-4BB3-93C3-07C61B9F70E1}"/>
              </a:ext>
            </a:extLst>
          </p:cNvPr>
          <p:cNvSpPr/>
          <p:nvPr/>
        </p:nvSpPr>
        <p:spPr>
          <a:xfrm>
            <a:off x="2639197" y="2047089"/>
            <a:ext cx="7674152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Get a Presence &gt; Secure Your </a:t>
            </a:r>
            <a:r>
              <a:rPr lang="en-GB" sz="2600" b="1" dirty="0">
                <a:latin typeface="PT Sans" panose="020B0503020203020204" pitchFamily="34" charset="0"/>
              </a:rPr>
              <a:t>Invocation Phrase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5AB3E-2772-4BC4-AEAC-53F2D62A0B12}"/>
              </a:ext>
            </a:extLst>
          </p:cNvPr>
          <p:cNvSpPr/>
          <p:nvPr/>
        </p:nvSpPr>
        <p:spPr>
          <a:xfrm>
            <a:off x="2693059" y="3066454"/>
            <a:ext cx="75881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PT Sans" panose="020B0503020203020204" pitchFamily="34" charset="0"/>
              </a:rPr>
              <a:t>Familiarise IT teams with NLP / Brain Frameworks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0F8AF-F9F7-4ABF-AF94-C8A80BE96D05}"/>
              </a:ext>
            </a:extLst>
          </p:cNvPr>
          <p:cNvSpPr/>
          <p:nvPr/>
        </p:nvSpPr>
        <p:spPr>
          <a:xfrm>
            <a:off x="2693059" y="3965863"/>
            <a:ext cx="79800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PT Sans" panose="020B0503020203020204" pitchFamily="34" charset="0"/>
              </a:rPr>
              <a:t>Ensure all your web content has schema.org </a:t>
            </a:r>
            <a:r>
              <a:rPr lang="en-GB" sz="2600" dirty="0" err="1">
                <a:latin typeface="PT Sans" panose="020B0503020203020204" pitchFamily="34" charset="0"/>
              </a:rPr>
              <a:t>markup</a:t>
            </a:r>
            <a:endParaRPr lang="en-GB" sz="2600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A5F9A-ABEA-48B0-97D4-F450B616059F}"/>
              </a:ext>
            </a:extLst>
          </p:cNvPr>
          <p:cNvSpPr/>
          <p:nvPr/>
        </p:nvSpPr>
        <p:spPr>
          <a:xfrm>
            <a:off x="2693059" y="4944380"/>
            <a:ext cx="77893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PT Sans" panose="020B0503020203020204" pitchFamily="34" charset="0"/>
              </a:rPr>
              <a:t>Get a device and use it! &gt; Identify the Opportunities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DE61D-13C7-4E34-8214-E4497E93ED5F}"/>
              </a:ext>
            </a:extLst>
          </p:cNvPr>
          <p:cNvSpPr/>
          <p:nvPr/>
        </p:nvSpPr>
        <p:spPr>
          <a:xfrm>
            <a:off x="2693059" y="5838614"/>
            <a:ext cx="59025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PT Sans" panose="020B0503020203020204" pitchFamily="34" charset="0"/>
              </a:rPr>
              <a:t>Think how to Serve Bite Sized 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A9B60-BAF8-434F-93D7-0CD4FC07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39" y="2141085"/>
            <a:ext cx="762037" cy="618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7B54D-9776-4C79-81D9-684583A7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0" y="2994424"/>
            <a:ext cx="762037" cy="61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FCDC2-F5E4-4EF6-815C-83F09E7A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0" y="3929860"/>
            <a:ext cx="762037" cy="618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8BE6DB-B7C4-4F1A-B3D6-1705870CC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0" y="4862410"/>
            <a:ext cx="762037" cy="618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A08339-DD2C-4088-822F-A8B52808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1" y="5780824"/>
            <a:ext cx="762037" cy="6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DF76F-BC91-4A31-959E-D2486D17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6471C3-B538-4142-AF7D-F6E578304BE8}"/>
              </a:ext>
            </a:extLst>
          </p:cNvPr>
          <p:cNvSpPr txBox="1">
            <a:spLocks/>
          </p:cNvSpPr>
          <p:nvPr/>
        </p:nvSpPr>
        <p:spPr>
          <a:xfrm>
            <a:off x="1162975" y="13589"/>
            <a:ext cx="1028034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/>
              </a:rPr>
              <a:t>Consumer Benefits / Business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BCC1C-92FF-435C-A3F4-B2C6B0538D7E}"/>
              </a:ext>
            </a:extLst>
          </p:cNvPr>
          <p:cNvSpPr txBox="1"/>
          <p:nvPr/>
        </p:nvSpPr>
        <p:spPr>
          <a:xfrm>
            <a:off x="3535251" y="3051650"/>
            <a:ext cx="4992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PT Sans" panose="020B0503020203020204"/>
              </a:rPr>
              <a:t>Brand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D0919-75B7-4500-AD30-27C4AE3A5EB2}"/>
              </a:ext>
            </a:extLst>
          </p:cNvPr>
          <p:cNvSpPr txBox="1"/>
          <p:nvPr/>
        </p:nvSpPr>
        <p:spPr>
          <a:xfrm>
            <a:off x="4874580" y="924436"/>
            <a:ext cx="6557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Consumers Communicate 24/7 - 365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62BD07-F694-4039-8E33-5898B5DDF027}"/>
              </a:ext>
            </a:extLst>
          </p:cNvPr>
          <p:cNvSpPr txBox="1"/>
          <p:nvPr/>
        </p:nvSpPr>
        <p:spPr>
          <a:xfrm>
            <a:off x="2821318" y="6069526"/>
            <a:ext cx="6701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/>
              </a:rPr>
              <a:t>Low Running Costs with High Availability / Scalable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19991-29D7-47CD-B505-BD6CE46D426F}"/>
              </a:ext>
            </a:extLst>
          </p:cNvPr>
          <p:cNvSpPr txBox="1"/>
          <p:nvPr/>
        </p:nvSpPr>
        <p:spPr>
          <a:xfrm>
            <a:off x="7004615" y="4967514"/>
            <a:ext cx="3792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Consistent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487CD-32C6-4900-AE9D-ADC7BA5EE629}"/>
              </a:ext>
            </a:extLst>
          </p:cNvPr>
          <p:cNvSpPr txBox="1"/>
          <p:nvPr/>
        </p:nvSpPr>
        <p:spPr>
          <a:xfrm>
            <a:off x="234608" y="3336561"/>
            <a:ext cx="2849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Consistent CTAs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8A372-6233-4A2A-B146-A8D0FC73D622}"/>
              </a:ext>
            </a:extLst>
          </p:cNvPr>
          <p:cNvSpPr txBox="1"/>
          <p:nvPr/>
        </p:nvSpPr>
        <p:spPr>
          <a:xfrm>
            <a:off x="7787818" y="3978145"/>
            <a:ext cx="346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Sentiment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E770B-DCCA-44C7-9FC3-E5A38B6FFD71}"/>
              </a:ext>
            </a:extLst>
          </p:cNvPr>
          <p:cNvSpPr txBox="1"/>
          <p:nvPr/>
        </p:nvSpPr>
        <p:spPr>
          <a:xfrm>
            <a:off x="382005" y="5198783"/>
            <a:ext cx="4992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Increased Contact Surface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A109B-9418-4C81-8905-2381E914F34C}"/>
              </a:ext>
            </a:extLst>
          </p:cNvPr>
          <p:cNvSpPr txBox="1"/>
          <p:nvPr/>
        </p:nvSpPr>
        <p:spPr>
          <a:xfrm>
            <a:off x="3989804" y="1650445"/>
            <a:ext cx="7267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/>
              </a:rPr>
              <a:t>Positioned for Early Adoption of Virtual Call Centre Tech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8F4E3-DBEF-4D64-B381-EB2C6A8EC90D}"/>
              </a:ext>
            </a:extLst>
          </p:cNvPr>
          <p:cNvSpPr txBox="1"/>
          <p:nvPr/>
        </p:nvSpPr>
        <p:spPr>
          <a:xfrm>
            <a:off x="1049871" y="2247606"/>
            <a:ext cx="7477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Br</a:t>
            </a:r>
            <a:r>
              <a:rPr lang="en-GB" sz="3000" b="1" dirty="0" err="1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AI</a:t>
            </a:r>
            <a:r>
              <a:rPr lang="en-GB" sz="3000" dirty="0" err="1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n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PT Sans" panose="020B0503020203020204"/>
              </a:rPr>
              <a:t> &gt; One Framework – Multi Channel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909A4-4601-4EFC-9818-C5FEA5DC2E78}"/>
              </a:ext>
            </a:extLst>
          </p:cNvPr>
          <p:cNvSpPr txBox="1"/>
          <p:nvPr/>
        </p:nvSpPr>
        <p:spPr>
          <a:xfrm>
            <a:off x="234608" y="1139052"/>
            <a:ext cx="2849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Ability to Talk to </a:t>
            </a:r>
          </a:p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Your Organisation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9ADF1A-3210-4992-8B3D-6858EE32A3BC}"/>
              </a:ext>
            </a:extLst>
          </p:cNvPr>
          <p:cNvSpPr txBox="1"/>
          <p:nvPr/>
        </p:nvSpPr>
        <p:spPr>
          <a:xfrm>
            <a:off x="880513" y="4177080"/>
            <a:ext cx="488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/>
              </a:rPr>
              <a:t>Internal Assistant &gt; Reduced Training</a:t>
            </a:r>
          </a:p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/>
              </a:rPr>
              <a:t>Increased Productivity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D8654-7878-40A0-AD34-B86272875C69}"/>
              </a:ext>
            </a:extLst>
          </p:cNvPr>
          <p:cNvSpPr txBox="1"/>
          <p:nvPr/>
        </p:nvSpPr>
        <p:spPr>
          <a:xfrm>
            <a:off x="9143563" y="2741984"/>
            <a:ext cx="25745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Prepared for </a:t>
            </a:r>
          </a:p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Bite-sized Web</a:t>
            </a:r>
          </a:p>
        </p:txBody>
      </p:sp>
    </p:spTree>
    <p:extLst>
      <p:ext uri="{BB962C8B-B14F-4D97-AF65-F5344CB8AC3E}">
        <p14:creationId xmlns:p14="http://schemas.microsoft.com/office/powerpoint/2010/main" val="34831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CAB13-8316-45E5-A98F-85BE9FA1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9FE5AB-520B-42C3-8B27-397C69CF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892" y="0"/>
            <a:ext cx="2340215" cy="838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48320A-59B2-4ACF-8286-943D401A1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1238572"/>
            <a:ext cx="679004" cy="6790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B1673-212D-41D0-8BA2-B2AB08C06A0C}"/>
              </a:ext>
            </a:extLst>
          </p:cNvPr>
          <p:cNvSpPr/>
          <p:nvPr/>
        </p:nvSpPr>
        <p:spPr>
          <a:xfrm>
            <a:off x="3322701" y="1234271"/>
            <a:ext cx="4210640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What is a Digital Assistant?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E02E98-360E-48A2-A246-FBFCDDAE4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2104394"/>
            <a:ext cx="679004" cy="6790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BCB85-6DDB-4679-8CFA-81709C38FEC2}"/>
              </a:ext>
            </a:extLst>
          </p:cNvPr>
          <p:cNvSpPr/>
          <p:nvPr/>
        </p:nvSpPr>
        <p:spPr>
          <a:xfrm>
            <a:off x="3322701" y="2074943"/>
            <a:ext cx="3819507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Digital Assistant Devices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149B39-F045-4F76-BA6F-3D711F507C34}"/>
              </a:ext>
            </a:extLst>
          </p:cNvPr>
          <p:cNvSpPr/>
          <p:nvPr/>
        </p:nvSpPr>
        <p:spPr>
          <a:xfrm>
            <a:off x="3322701" y="2946962"/>
            <a:ext cx="6049285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What can Digital Assistants do already?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6E8DB-3511-4B0A-8B46-BC048EB5BD1B}"/>
              </a:ext>
            </a:extLst>
          </p:cNvPr>
          <p:cNvSpPr/>
          <p:nvPr/>
        </p:nvSpPr>
        <p:spPr>
          <a:xfrm>
            <a:off x="3322701" y="3812765"/>
            <a:ext cx="3202736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F95D7B-A7D0-4B00-B4D6-A4875B7A2706}"/>
              </a:ext>
            </a:extLst>
          </p:cNvPr>
          <p:cNvSpPr/>
          <p:nvPr/>
        </p:nvSpPr>
        <p:spPr>
          <a:xfrm>
            <a:off x="3322701" y="4678568"/>
            <a:ext cx="7013375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Will they Change how we Consume the Web?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0C6C56-CAC8-4C51-B1BC-EC6078484985}"/>
              </a:ext>
            </a:extLst>
          </p:cNvPr>
          <p:cNvSpPr/>
          <p:nvPr/>
        </p:nvSpPr>
        <p:spPr>
          <a:xfrm>
            <a:off x="3322701" y="5586326"/>
            <a:ext cx="6736139" cy="6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GB" sz="2600" dirty="0">
                <a:latin typeface="PT Sans" panose="020B0503020203020204" pitchFamily="34" charset="0"/>
              </a:rPr>
              <a:t>Consumer Benefits / Business Opportunities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EE21B6-2D7E-4503-A734-782A8B859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5626844"/>
            <a:ext cx="679004" cy="6790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C20ACF-7C26-4EDC-A32F-0CFAC9BD5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3845360"/>
            <a:ext cx="679004" cy="6790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594696-CDE2-40AC-8907-A84A0EDFF2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2974877"/>
            <a:ext cx="679004" cy="6790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AD188C-61D9-40E4-A19F-777D2DE141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17" y="4715843"/>
            <a:ext cx="679004" cy="6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7DF9D-9431-4DDB-BDD9-1FB707C8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05A0E1-6618-474E-AB06-C8356579F008}"/>
              </a:ext>
            </a:extLst>
          </p:cNvPr>
          <p:cNvSpPr/>
          <p:nvPr/>
        </p:nvSpPr>
        <p:spPr>
          <a:xfrm>
            <a:off x="0" y="5690586"/>
            <a:ext cx="12192000" cy="1182724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95" y="5959117"/>
            <a:ext cx="8227694" cy="64566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https://www.stephengarside.co.uk/da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E2FE91-E3A9-43A5-990A-69C8021A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09" y="424437"/>
            <a:ext cx="5620764" cy="2575455"/>
          </a:xfrm>
        </p:spPr>
        <p:txBody>
          <a:bodyPr>
            <a:noAutofit/>
          </a:bodyPr>
          <a:lstStyle/>
          <a:p>
            <a:pPr algn="l"/>
            <a:r>
              <a:rPr lang="en-GB" sz="8800" dirty="0">
                <a:solidFill>
                  <a:schemeClr val="bg1"/>
                </a:solidFill>
                <a:latin typeface="PT Sans" panose="020B0503020203020204" pitchFamily="34" charset="0"/>
              </a:rPr>
              <a:t>Digital Assistants</a:t>
            </a:r>
          </a:p>
        </p:txBody>
      </p:sp>
    </p:spTree>
    <p:extLst>
      <p:ext uri="{BB962C8B-B14F-4D97-AF65-F5344CB8AC3E}">
        <p14:creationId xmlns:p14="http://schemas.microsoft.com/office/powerpoint/2010/main" val="37304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F2288-FD44-47AC-A995-DDDF5495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660" y="0"/>
            <a:ext cx="6517478" cy="83820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What is a Digital Assistant?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132" y="1166135"/>
            <a:ext cx="11031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A 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digital assistant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 is the name given to a piece of 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software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 that 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interprets natural language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input, 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matches it to an intent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and responds by performing 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0"/>
              </a:rPr>
              <a:t>tasks associated to the intent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9" y="3014351"/>
            <a:ext cx="1714649" cy="1714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169" y="3087696"/>
            <a:ext cx="2362405" cy="124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4EBC8-F045-442F-9D89-B1BA861CE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76" y="3032071"/>
            <a:ext cx="1285988" cy="1714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FA2137-E66D-4CAF-A938-B277B3241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78" y="5022433"/>
            <a:ext cx="1463522" cy="1696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CC86AF-0E2C-4366-B73E-589AD1168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68" y="4892959"/>
            <a:ext cx="1678444" cy="1696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775929-884D-456D-9F5F-55BF05BD3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63" y="3087696"/>
            <a:ext cx="4159712" cy="3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8B445F-C850-4587-B397-EB43C2D27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D4A3B82-639F-4146-9083-9423ED792EB7}"/>
              </a:ext>
            </a:extLst>
          </p:cNvPr>
          <p:cNvSpPr txBox="1">
            <a:spLocks/>
          </p:cNvSpPr>
          <p:nvPr/>
        </p:nvSpPr>
        <p:spPr>
          <a:xfrm>
            <a:off x="3293245" y="13589"/>
            <a:ext cx="5722768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Digital Assistant Devices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F6CDD-3AF0-47D2-ACF8-33719A95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62" y="1379779"/>
            <a:ext cx="3455424" cy="2413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C0B996-D13F-4EAB-872B-BF8E5BB68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8" y="4828465"/>
            <a:ext cx="2903749" cy="12172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7049A1-F444-4693-BED7-32C78997E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76" y="4151958"/>
            <a:ext cx="3600726" cy="2692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3C86F3-71B8-4073-B2D2-0E22B95F23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70" y="4313955"/>
            <a:ext cx="2537988" cy="2026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7297" y="3866833"/>
            <a:ext cx="1436858" cy="2764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70738A-9B64-4E9D-A73F-09AA47DE32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2" y="1379779"/>
            <a:ext cx="3897350" cy="1945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A167-FBF2-49D5-88D7-72D8A26401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9" y="1450588"/>
            <a:ext cx="30575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0E35E-27BB-4CFD-9CDE-AD2B9E1A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C48CFA-C80F-476C-B53B-33AAB3AC1EB4}"/>
              </a:ext>
            </a:extLst>
          </p:cNvPr>
          <p:cNvSpPr txBox="1">
            <a:spLocks/>
          </p:cNvSpPr>
          <p:nvPr/>
        </p:nvSpPr>
        <p:spPr>
          <a:xfrm>
            <a:off x="1660124" y="13589"/>
            <a:ext cx="9188389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What can Digital Assistants do Already?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409ED-1AF8-446C-B68A-25121D22C3D2}"/>
              </a:ext>
            </a:extLst>
          </p:cNvPr>
          <p:cNvSpPr/>
          <p:nvPr/>
        </p:nvSpPr>
        <p:spPr>
          <a:xfrm>
            <a:off x="2108247" y="3425920"/>
            <a:ext cx="74161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PT Sans" panose="020B0503020203020204"/>
              </a:rPr>
              <a:t>TALK TO BUSINESSES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E180E-49D0-482A-986E-A1496B1277CD}"/>
              </a:ext>
            </a:extLst>
          </p:cNvPr>
          <p:cNvSpPr/>
          <p:nvPr/>
        </p:nvSpPr>
        <p:spPr>
          <a:xfrm>
            <a:off x="5286440" y="4935030"/>
            <a:ext cx="925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PT Sans" panose="020B0503020203020204"/>
              </a:rPr>
              <a:t>play</a:t>
            </a:r>
          </a:p>
          <a:p>
            <a:r>
              <a:rPr lang="en-GB" sz="2000" dirty="0">
                <a:solidFill>
                  <a:srgbClr val="00B0F0"/>
                </a:solidFill>
                <a:latin typeface="PT Sans" panose="020B0503020203020204"/>
              </a:rPr>
              <a:t>music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F8912-B962-40AE-9DB2-AC3286FEABA4}"/>
              </a:ext>
            </a:extLst>
          </p:cNvPr>
          <p:cNvSpPr/>
          <p:nvPr/>
        </p:nvSpPr>
        <p:spPr>
          <a:xfrm>
            <a:off x="1101532" y="1653873"/>
            <a:ext cx="56797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  <a:latin typeface="PT Sans" panose="020B0503020203020204"/>
              </a:rPr>
              <a:t>answer general knowledge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58521-FE07-4CD5-8DDB-FA9B2C4DA1FF}"/>
              </a:ext>
            </a:extLst>
          </p:cNvPr>
          <p:cNvSpPr/>
          <p:nvPr/>
        </p:nvSpPr>
        <p:spPr>
          <a:xfrm>
            <a:off x="2372278" y="5042385"/>
            <a:ext cx="17592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chemeClr val="accent2"/>
                </a:solidFill>
                <a:latin typeface="PT Sans" panose="020B0503020203020204"/>
              </a:rPr>
              <a:t>turn things</a:t>
            </a:r>
          </a:p>
          <a:p>
            <a:r>
              <a:rPr lang="en-GB" sz="2600" dirty="0">
                <a:solidFill>
                  <a:schemeClr val="accent2"/>
                </a:solidFill>
                <a:latin typeface="PT Sans" panose="020B0503020203020204"/>
              </a:rPr>
              <a:t>on and off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BA316-651C-494D-80BA-94A43B97B54E}"/>
              </a:ext>
            </a:extLst>
          </p:cNvPr>
          <p:cNvSpPr/>
          <p:nvPr/>
        </p:nvSpPr>
        <p:spPr>
          <a:xfrm>
            <a:off x="5047127" y="4181021"/>
            <a:ext cx="43829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7030A0"/>
                </a:solidFill>
                <a:latin typeface="PT Sans" panose="020B0503020203020204"/>
              </a:rPr>
              <a:t>announce who is at the door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2E660-4D94-4C84-A2DE-22954532B6D7}"/>
              </a:ext>
            </a:extLst>
          </p:cNvPr>
          <p:cNvSpPr/>
          <p:nvPr/>
        </p:nvSpPr>
        <p:spPr>
          <a:xfrm>
            <a:off x="2049490" y="4481077"/>
            <a:ext cx="25349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send / read texts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CBE72A-778F-4322-8325-4D80B2B211A2}"/>
              </a:ext>
            </a:extLst>
          </p:cNvPr>
          <p:cNvSpPr/>
          <p:nvPr/>
        </p:nvSpPr>
        <p:spPr>
          <a:xfrm rot="16200000">
            <a:off x="5706329" y="188117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/>
              </a:rPr>
              <a:t>order pizza!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B5AF59-2C98-4A3D-AD1F-C02387CF7BB5}"/>
              </a:ext>
            </a:extLst>
          </p:cNvPr>
          <p:cNvSpPr/>
          <p:nvPr/>
        </p:nvSpPr>
        <p:spPr>
          <a:xfrm rot="16200000">
            <a:off x="7917393" y="3659380"/>
            <a:ext cx="34547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FFC000"/>
                </a:solidFill>
                <a:latin typeface="PT Sans" panose="020B0503020203020204"/>
              </a:rPr>
              <a:t>change the tv channel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6B5118-F12D-4663-8DCD-E3EDAEBB64A4}"/>
              </a:ext>
            </a:extLst>
          </p:cNvPr>
          <p:cNvSpPr/>
          <p:nvPr/>
        </p:nvSpPr>
        <p:spPr>
          <a:xfrm rot="5400000">
            <a:off x="3703240" y="4947737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PT Sans" panose="020B0503020203020204"/>
              </a:rPr>
              <a:t>cast media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F8AA3-D8BD-4960-A295-F9D4BDC5344F}"/>
              </a:ext>
            </a:extLst>
          </p:cNvPr>
          <p:cNvSpPr/>
          <p:nvPr/>
        </p:nvSpPr>
        <p:spPr>
          <a:xfrm>
            <a:off x="5173608" y="2980786"/>
            <a:ext cx="1607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get directions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FD2B2-334F-4350-B825-C401AA223BB7}"/>
              </a:ext>
            </a:extLst>
          </p:cNvPr>
          <p:cNvSpPr/>
          <p:nvPr/>
        </p:nvSpPr>
        <p:spPr>
          <a:xfrm>
            <a:off x="7450110" y="3001204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PT Sans" panose="020B0503020203020204"/>
              </a:rPr>
              <a:t>play games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1508B0-7D5C-49AE-9E86-1A468D1DFD57}"/>
              </a:ext>
            </a:extLst>
          </p:cNvPr>
          <p:cNvSpPr/>
          <p:nvPr/>
        </p:nvSpPr>
        <p:spPr>
          <a:xfrm rot="5400000">
            <a:off x="62107" y="3685351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latin typeface="PT Sans" panose="020B0503020203020204"/>
              </a:rPr>
              <a:t>control heating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0E92C2-1271-418D-9541-F8F98D42003E}"/>
              </a:ext>
            </a:extLst>
          </p:cNvPr>
          <p:cNvSpPr/>
          <p:nvPr/>
        </p:nvSpPr>
        <p:spPr>
          <a:xfrm>
            <a:off x="6988443" y="4705350"/>
            <a:ext cx="20649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PT Sans" panose="020B0503020203020204"/>
              </a:rPr>
              <a:t>remind you </a:t>
            </a:r>
          </a:p>
          <a:p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PT Sans" panose="020B0503020203020204"/>
              </a:rPr>
              <a:t>to do things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A1EAC7-DA49-4653-8612-DB280144AC7E}"/>
              </a:ext>
            </a:extLst>
          </p:cNvPr>
          <p:cNvSpPr/>
          <p:nvPr/>
        </p:nvSpPr>
        <p:spPr>
          <a:xfrm>
            <a:off x="7022163" y="5723807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PT Sans" panose="020B0503020203020204"/>
              </a:rPr>
              <a:t>vacuum your house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76EEA9-1E56-45DC-9105-D9789022B4C6}"/>
              </a:ext>
            </a:extLst>
          </p:cNvPr>
          <p:cNvSpPr/>
          <p:nvPr/>
        </p:nvSpPr>
        <p:spPr>
          <a:xfrm rot="16200000">
            <a:off x="5626005" y="5309527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  <a:latin typeface="PT Sans" panose="020B0503020203020204"/>
              </a:rPr>
              <a:t>tell jokes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8B69B7-1AB5-4A93-9F1C-C2AD09E975C9}"/>
              </a:ext>
            </a:extLst>
          </p:cNvPr>
          <p:cNvSpPr/>
          <p:nvPr/>
        </p:nvSpPr>
        <p:spPr>
          <a:xfrm>
            <a:off x="2073551" y="2740275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92D050"/>
                </a:solidFill>
                <a:latin typeface="PT Sans" panose="020B0503020203020204"/>
              </a:rPr>
              <a:t>deter burglars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29C47B-560A-427C-BD19-9399B493E41F}"/>
              </a:ext>
            </a:extLst>
          </p:cNvPr>
          <p:cNvSpPr/>
          <p:nvPr/>
        </p:nvSpPr>
        <p:spPr>
          <a:xfrm>
            <a:off x="7450110" y="1519490"/>
            <a:ext cx="194796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92D050"/>
                </a:solidFill>
                <a:latin typeface="PT Sans" panose="020B0503020203020204"/>
              </a:rPr>
              <a:t>send phone</a:t>
            </a:r>
          </a:p>
          <a:p>
            <a:r>
              <a:rPr lang="en-GB" sz="2600" dirty="0">
                <a:solidFill>
                  <a:srgbClr val="92D050"/>
                </a:solidFill>
                <a:latin typeface="PT Sans" panose="020B0503020203020204"/>
              </a:rPr>
              <a:t>notifications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0F965B-5306-495D-ACF2-5481A83DF409}"/>
              </a:ext>
            </a:extLst>
          </p:cNvPr>
          <p:cNvSpPr/>
          <p:nvPr/>
        </p:nvSpPr>
        <p:spPr>
          <a:xfrm>
            <a:off x="1753500" y="2277703"/>
            <a:ext cx="5234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PT Sans" panose="020B0503020203020204"/>
              </a:rPr>
              <a:t>recognise multiple family members by voice</a:t>
            </a:r>
          </a:p>
        </p:txBody>
      </p:sp>
    </p:spTree>
    <p:extLst>
      <p:ext uri="{BB962C8B-B14F-4D97-AF65-F5344CB8AC3E}">
        <p14:creationId xmlns:p14="http://schemas.microsoft.com/office/powerpoint/2010/main" val="117499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78899-3478-4706-BDBA-45BCA845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BFCC0C-8410-444C-890A-DE800E73A1F5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EAC6-AED5-4990-9864-D7101D873DEF}"/>
              </a:ext>
            </a:extLst>
          </p:cNvPr>
          <p:cNvSpPr txBox="1"/>
          <p:nvPr/>
        </p:nvSpPr>
        <p:spPr>
          <a:xfrm>
            <a:off x="2814221" y="2139518"/>
            <a:ext cx="567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on google</a:t>
            </a:r>
          </a:p>
          <a:p>
            <a:endParaRPr lang="en-GB" dirty="0"/>
          </a:p>
          <a:p>
            <a:r>
              <a:rPr lang="en-GB" dirty="0"/>
              <a:t>Two ‘app strands’ – conversational – smart home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53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F34C4FE-E208-479F-B850-C51823716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04899"/>
              </p:ext>
            </p:extLst>
          </p:nvPr>
        </p:nvGraphicFramePr>
        <p:xfrm>
          <a:off x="928872" y="2724504"/>
          <a:ext cx="1006792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5" imgW="13333320" imgH="4203000" progId="Photoshop.Image.55">
                  <p:embed/>
                </p:oleObj>
              </mc:Choice>
              <mc:Fallback>
                <p:oleObj name="Image" r:id="rId5" imgW="13333320" imgH="42030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872" y="2724504"/>
                        <a:ext cx="10067925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E282B2-E1D4-46E2-A96A-1E3D0698F087}"/>
              </a:ext>
            </a:extLst>
          </p:cNvPr>
          <p:cNvSpPr txBox="1"/>
          <p:nvPr/>
        </p:nvSpPr>
        <p:spPr>
          <a:xfrm>
            <a:off x="3264022" y="1242874"/>
            <a:ext cx="5663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DEMO TIME!</a:t>
            </a:r>
          </a:p>
        </p:txBody>
      </p:sp>
    </p:spTree>
    <p:extLst>
      <p:ext uri="{BB962C8B-B14F-4D97-AF65-F5344CB8AC3E}">
        <p14:creationId xmlns:p14="http://schemas.microsoft.com/office/powerpoint/2010/main" val="244351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pic>
        <p:nvPicPr>
          <p:cNvPr id="2050" name="Picture 2" descr="Image result for dialogflow">
            <a:extLst>
              <a:ext uri="{FF2B5EF4-FFF2-40B4-BE49-F238E27FC236}">
                <a16:creationId xmlns:a16="http://schemas.microsoft.com/office/drawing/2014/main" id="{1E4E03D4-7D45-496B-92F7-85C82F40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38" y="1968884"/>
            <a:ext cx="4191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50692-1A54-4F6B-8157-F66657C4DEC5}"/>
              </a:ext>
            </a:extLst>
          </p:cNvPr>
          <p:cNvSpPr txBox="1"/>
          <p:nvPr/>
        </p:nvSpPr>
        <p:spPr>
          <a:xfrm>
            <a:off x="260302" y="3977196"/>
            <a:ext cx="118256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>
                <a:solidFill>
                  <a:schemeClr val="tx2">
                    <a:lumMod val="75000"/>
                  </a:schemeClr>
                </a:solidFill>
                <a:latin typeface="PT Sans" panose="020B0503020203020204"/>
              </a:rPr>
              <a:t>Ok Google, talk to ‘</a:t>
            </a:r>
            <a:r>
              <a:rPr lang="en-GB" sz="5000" b="1" dirty="0">
                <a:solidFill>
                  <a:schemeClr val="tx2">
                    <a:lumMod val="75000"/>
                  </a:schemeClr>
                </a:solidFill>
                <a:latin typeface="PT Sans" panose="020B0503020203020204"/>
              </a:rPr>
              <a:t>Presentation Helper</a:t>
            </a:r>
            <a:r>
              <a:rPr lang="en-GB" sz="5000" dirty="0">
                <a:solidFill>
                  <a:schemeClr val="tx2">
                    <a:lumMod val="75000"/>
                  </a:schemeClr>
                </a:solidFill>
                <a:latin typeface="PT Sans" panose="020B0503020203020204"/>
              </a:rPr>
              <a:t>’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2A9FEA-1119-441C-A309-C215C0878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89719"/>
              </p:ext>
            </p:extLst>
          </p:nvPr>
        </p:nvGraphicFramePr>
        <p:xfrm>
          <a:off x="7337271" y="1535837"/>
          <a:ext cx="2153379" cy="196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6" imgW="5968080" imgH="5434920" progId="Photoshop.Image.55">
                  <p:embed/>
                </p:oleObj>
              </mc:Choice>
              <mc:Fallback>
                <p:oleObj name="Image" r:id="rId6" imgW="5968080" imgH="543492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7271" y="1535837"/>
                        <a:ext cx="2153379" cy="196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17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8FE0-ED29-41D0-88D3-98FBE6F9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40C36C-4955-4B2C-B274-B6F2455C7617}"/>
              </a:ext>
            </a:extLst>
          </p:cNvPr>
          <p:cNvSpPr txBox="1">
            <a:spLocks/>
          </p:cNvSpPr>
          <p:nvPr/>
        </p:nvSpPr>
        <p:spPr>
          <a:xfrm>
            <a:off x="3410504" y="13589"/>
            <a:ext cx="5370991" cy="81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PT Sans" panose="020B0503020203020204" pitchFamily="34" charset="0"/>
              </a:rPr>
              <a:t>How do Apps Work?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32DA2-4D44-4586-B4C5-DE9797F766D5}"/>
              </a:ext>
            </a:extLst>
          </p:cNvPr>
          <p:cNvSpPr/>
          <p:nvPr/>
        </p:nvSpPr>
        <p:spPr>
          <a:xfrm>
            <a:off x="568865" y="1020932"/>
            <a:ext cx="2966029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Intents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F446E-5985-4769-9D56-70CCD7DC2D49}"/>
              </a:ext>
            </a:extLst>
          </p:cNvPr>
          <p:cNvSpPr/>
          <p:nvPr/>
        </p:nvSpPr>
        <p:spPr>
          <a:xfrm>
            <a:off x="4623710" y="1020932"/>
            <a:ext cx="2966029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Entities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A297B82-36A3-4EEC-82CB-A897F9619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543233"/>
              </p:ext>
            </p:extLst>
          </p:nvPr>
        </p:nvGraphicFramePr>
        <p:xfrm>
          <a:off x="8547011" y="4771934"/>
          <a:ext cx="1768842" cy="193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Image" r:id="rId5" imgW="3847320" imgH="4203000" progId="Photoshop.Image.55">
                  <p:embed/>
                </p:oleObj>
              </mc:Choice>
              <mc:Fallback>
                <p:oleObj name="Image" r:id="rId5" imgW="3847320" imgH="4203000" progId="Photoshop.Image.55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A297B82-36A3-4EEC-82CB-A897F9619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7011" y="4771934"/>
                        <a:ext cx="1768842" cy="1932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D8890E3-A13D-4DB9-8FAB-E31AF243CE17}"/>
              </a:ext>
            </a:extLst>
          </p:cNvPr>
          <p:cNvSpPr/>
          <p:nvPr/>
        </p:nvSpPr>
        <p:spPr>
          <a:xfrm>
            <a:off x="4623710" y="4291128"/>
            <a:ext cx="2966029" cy="577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PT Sans" panose="020B0503020203020204"/>
              </a:rPr>
              <a:t>Responses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62D64-6BBC-49E6-98B6-CA4A4012C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38724"/>
              </p:ext>
            </p:extLst>
          </p:nvPr>
        </p:nvGraphicFramePr>
        <p:xfrm>
          <a:off x="4623710" y="1887212"/>
          <a:ext cx="3647875" cy="20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Image" r:id="rId7" imgW="5294880" imgH="3022200" progId="Photoshop.Image.55">
                  <p:embed/>
                </p:oleObj>
              </mc:Choice>
              <mc:Fallback>
                <p:oleObj name="Image" r:id="rId7" imgW="5294880" imgH="30222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3710" y="1887212"/>
                        <a:ext cx="3647875" cy="20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row: Left 14">
            <a:extLst>
              <a:ext uri="{FF2B5EF4-FFF2-40B4-BE49-F238E27FC236}">
                <a16:creationId xmlns:a16="http://schemas.microsoft.com/office/drawing/2014/main" id="{89324BA7-61FD-443F-900D-C02E6EFF40F1}"/>
              </a:ext>
            </a:extLst>
          </p:cNvPr>
          <p:cNvSpPr/>
          <p:nvPr/>
        </p:nvSpPr>
        <p:spPr>
          <a:xfrm rot="16200000">
            <a:off x="6494122" y="3951886"/>
            <a:ext cx="373724" cy="2396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F1A706-2A3F-4817-AED6-B6C23F734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64494"/>
              </p:ext>
            </p:extLst>
          </p:nvPr>
        </p:nvGraphicFramePr>
        <p:xfrm>
          <a:off x="429560" y="1887212"/>
          <a:ext cx="3499507" cy="372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Image" r:id="rId9" imgW="4761720" imgH="5066640" progId="Photoshop.Image.55">
                  <p:embed/>
                </p:oleObj>
              </mc:Choice>
              <mc:Fallback>
                <p:oleObj name="Image" r:id="rId9" imgW="4761720" imgH="506664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9560" y="1887212"/>
                        <a:ext cx="3499507" cy="372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Left 12">
            <a:extLst>
              <a:ext uri="{FF2B5EF4-FFF2-40B4-BE49-F238E27FC236}">
                <a16:creationId xmlns:a16="http://schemas.microsoft.com/office/drawing/2014/main" id="{EB734099-F5D4-4681-B1BF-7363B69231EE}"/>
              </a:ext>
            </a:extLst>
          </p:cNvPr>
          <p:cNvSpPr/>
          <p:nvPr/>
        </p:nvSpPr>
        <p:spPr>
          <a:xfrm rot="9690748">
            <a:off x="3411404" y="3283694"/>
            <a:ext cx="1437899" cy="2396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013379-633A-4394-9CEE-3F6C2268B9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3711" y="5018849"/>
            <a:ext cx="3627330" cy="15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1327</Words>
  <Application>Microsoft Office PowerPoint</Application>
  <PresentationFormat>Widescreen</PresentationFormat>
  <Paragraphs>157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Office Theme</vt:lpstr>
      <vt:lpstr>Image</vt:lpstr>
      <vt:lpstr>Digital Assistants</vt:lpstr>
      <vt:lpstr>Overview</vt:lpstr>
      <vt:lpstr>What is a Digital Assistant?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Assistants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garside</dc:creator>
  <cp:lastModifiedBy>Garside S</cp:lastModifiedBy>
  <cp:revision>81</cp:revision>
  <dcterms:created xsi:type="dcterms:W3CDTF">2018-12-21T13:35:47Z</dcterms:created>
  <dcterms:modified xsi:type="dcterms:W3CDTF">2019-01-08T05:52:13Z</dcterms:modified>
</cp:coreProperties>
</file>