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75" r:id="rId9"/>
    <p:sldId id="265" r:id="rId10"/>
    <p:sldId id="266" r:id="rId11"/>
    <p:sldId id="273" r:id="rId12"/>
    <p:sldId id="267" r:id="rId13"/>
    <p:sldId id="268" r:id="rId14"/>
    <p:sldId id="269" r:id="rId15"/>
    <p:sldId id="272" r:id="rId16"/>
    <p:sldId id="270" r:id="rId17"/>
    <p:sldId id="274" r:id="rId18"/>
    <p:sldId id="276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2EC6E-7045-4960-9E23-5CEFD455EA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36B80E-88A1-4F6F-847F-98B33D2813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23CB4-EF90-4A71-9AFC-0F43DBC6C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4F85-FBF2-4BEE-AA7D-2CAF751ED1E4}" type="datetimeFigureOut">
              <a:rPr lang="en-GB" smtClean="0"/>
              <a:t>10/08/2018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5154BA-7C00-4DDC-B19A-39F6C07BF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CF07C-C05B-4806-ADF7-FA5EFF402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CCBE2-FAC2-4358-AFC8-63474A0761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850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1001E-42E7-4FC1-BDF9-D00CC08AE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93078D-2602-4726-A5A6-4086ACF2F8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EE120-226B-4845-B3E6-4F2E29224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4F85-FBF2-4BEE-AA7D-2CAF751ED1E4}" type="datetimeFigureOut">
              <a:rPr lang="en-GB" smtClean="0"/>
              <a:t>10/08/2018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EA0BFA-C776-4CA8-A91F-496564CD8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6253C-3437-4D0F-82CB-8AB77FDB7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CCBE2-FAC2-4358-AFC8-63474A0761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909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82A190-8451-412C-9922-7F193C42F9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A61BB2-4065-4946-8768-BB56614E82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8F35D6-5FF6-4A34-9267-83A9E07ED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4F85-FBF2-4BEE-AA7D-2CAF751ED1E4}" type="datetimeFigureOut">
              <a:rPr lang="en-GB" smtClean="0"/>
              <a:t>10/08/2018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A81AB-5520-47B5-B907-718BA390D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94F446-66DD-433B-BC05-E58654475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CCBE2-FAC2-4358-AFC8-63474A0761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371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E263D-AEE3-46A8-BDE7-0BB02E7FA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6B2D6-B533-4343-90C0-19381D2B3E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6A193-27A9-43D7-BF8B-7506EE8F1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4F85-FBF2-4BEE-AA7D-2CAF751ED1E4}" type="datetimeFigureOut">
              <a:rPr lang="en-GB" smtClean="0"/>
              <a:t>10/08/2018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96062-54A9-41A5-98A4-9DECA5FD1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62FAFA-21F1-462F-A0B4-D3E367D03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CCBE2-FAC2-4358-AFC8-63474A0761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372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7FC98-BF30-45AE-B57B-EB657C769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6FEF9E-7951-42A7-BB9B-7B207BB90E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84786C-0D4E-4B21-A83A-BE0ADD0B9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4F85-FBF2-4BEE-AA7D-2CAF751ED1E4}" type="datetimeFigureOut">
              <a:rPr lang="en-GB" smtClean="0"/>
              <a:t>10/08/2018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59044-65AA-4495-872D-6ABA73C2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2DF313-828C-493F-912F-65441316E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CCBE2-FAC2-4358-AFC8-63474A0761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827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AC879-1D37-438B-A3D5-F07EA8450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BF0C9-05AC-4662-BD82-29506EFD80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02ED67-15EC-4FF3-8B66-4E08D041F4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FBCFC6-E2A6-4D7C-B828-3165FAC00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4F85-FBF2-4BEE-AA7D-2CAF751ED1E4}" type="datetimeFigureOut">
              <a:rPr lang="en-GB" smtClean="0"/>
              <a:t>10/08/2018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9D3C66-A032-4767-8AF7-24DC57E86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4E62D4-C9C2-437F-BC94-40FABD6DE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CCBE2-FAC2-4358-AFC8-63474A0761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651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66BFB-372E-46FC-B92A-A5FAC0B7A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6D91F4-DD48-44C3-B279-AB0D69F2D2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7D9840-8A04-4EF5-B10E-63F154793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2DFC35-70E4-4433-91AA-BECF461305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6E6D3B-9F3E-4973-B831-33A9E39D58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1DB92E-291B-48BA-B4AB-0763D7602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4F85-FBF2-4BEE-AA7D-2CAF751ED1E4}" type="datetimeFigureOut">
              <a:rPr lang="en-GB" smtClean="0"/>
              <a:t>10/08/2018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D9BDAD-5FC6-4909-8F9A-26487F833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002570-3E48-4B94-9843-BC6C23741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CCBE2-FAC2-4358-AFC8-63474A0761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407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06BE2-0A2A-4600-ADBB-02304EA34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567D8A-5D51-4A17-AE32-96012BF0F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4F85-FBF2-4BEE-AA7D-2CAF751ED1E4}" type="datetimeFigureOut">
              <a:rPr lang="en-GB" smtClean="0"/>
              <a:t>10/08/2018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303C06-B55C-4927-976F-D5BF8B147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E7FB8F-D63C-4E20-9434-52E6A8BE9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CCBE2-FAC2-4358-AFC8-63474A0761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042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542C79-0F94-45BE-9A1F-8CE524486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4F85-FBF2-4BEE-AA7D-2CAF751ED1E4}" type="datetimeFigureOut">
              <a:rPr lang="en-GB" smtClean="0"/>
              <a:t>10/08/2018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9C25E8-BD3D-4692-8E74-E091BD409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F42AC1-0A15-451C-BEDB-192C5393F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CCBE2-FAC2-4358-AFC8-63474A0761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753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730BD-2714-496A-8AA7-9586A0555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9CC5A-EAA9-4BC3-A16A-13960EDB2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2FB34F-4C6F-4393-89ED-970E932A9C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A932D4-9964-4827-A4FF-3F8DD92F7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4F85-FBF2-4BEE-AA7D-2CAF751ED1E4}" type="datetimeFigureOut">
              <a:rPr lang="en-GB" smtClean="0"/>
              <a:t>10/08/2018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F115F7-CB44-4C85-8C6A-D2E7EFC38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4F25C5-90DD-41CE-A960-47D834F20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CCBE2-FAC2-4358-AFC8-63474A0761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838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3EC07-63BB-42DC-9FC5-4B4C2D9A2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C33668-EDC0-46F3-9F0E-83CE9471E9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1E3D6F-96D6-4A57-B528-6FB6D23B91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E812C9-588C-4434-A5C4-4E216F6DC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4F85-FBF2-4BEE-AA7D-2CAF751ED1E4}" type="datetimeFigureOut">
              <a:rPr lang="en-GB" smtClean="0"/>
              <a:t>10/08/2018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B6790E-CC41-403B-885E-BD93741DE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AA5835-A461-4978-88C5-288A8ACF8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CCBE2-FAC2-4358-AFC8-63474A0761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942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F9EF00-BE66-44ED-BE47-AE8FA8561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FE65FE-43C5-4708-972C-9C4FDF9C57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4C4B96-8305-40F0-B651-8C24F302A5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64F85-FBF2-4BEE-AA7D-2CAF751ED1E4}" type="datetimeFigureOut">
              <a:rPr lang="en-GB" smtClean="0"/>
              <a:t>10/08/2018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0F508-6BD9-4970-856A-F4F3F55AD5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67C59-D632-4DD2-A018-1A48195114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CCBE2-FAC2-4358-AFC8-63474A0761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521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0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360jungle.com/interact" TargetMode="Externa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EA5BE2-19AC-4CAD-9F32-49A0270E3A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4296"/>
            <a:ext cx="2650309" cy="6837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DC343C-BB7B-41CF-9684-6E5C3114A8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0" y="2046827"/>
            <a:ext cx="4914900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891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EA5BE2-19AC-4CAD-9F32-49A0270E3A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2416"/>
            <a:ext cx="1921079" cy="4955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C6C777-2F43-4833-9DBB-736E42B877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102" y="6442745"/>
            <a:ext cx="982898" cy="4152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62282D-48F4-4B83-9668-627EF87A98B8}"/>
              </a:ext>
            </a:extLst>
          </p:cNvPr>
          <p:cNvSpPr txBox="1"/>
          <p:nvPr/>
        </p:nvSpPr>
        <p:spPr>
          <a:xfrm>
            <a:off x="3730705" y="241833"/>
            <a:ext cx="47305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The Intent Interpreter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4CAE78-1F8B-48CF-8BE3-7D7C63C9C8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652" y="1883478"/>
            <a:ext cx="4680724" cy="3091044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1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DA3335-B7E2-4FAF-A3F1-C8913E30EF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2925" y="2590800"/>
            <a:ext cx="3486150" cy="1676400"/>
          </a:xfrm>
          <a:prstGeom prst="rect">
            <a:avLst/>
          </a:prstGeom>
          <a:ln w="63500">
            <a:solidFill>
              <a:srgbClr val="FF000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52DCDB-F862-45BC-A03C-07A07901F7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9168" y="2783680"/>
            <a:ext cx="433388" cy="129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065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EA5BE2-19AC-4CAD-9F32-49A0270E3A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2416"/>
            <a:ext cx="1921079" cy="4955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C6C777-2F43-4833-9DBB-736E42B877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102" y="6442745"/>
            <a:ext cx="982898" cy="4152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62282D-48F4-4B83-9668-627EF87A98B8}"/>
              </a:ext>
            </a:extLst>
          </p:cNvPr>
          <p:cNvSpPr txBox="1"/>
          <p:nvPr/>
        </p:nvSpPr>
        <p:spPr>
          <a:xfrm>
            <a:off x="4216734" y="181346"/>
            <a:ext cx="37585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Intent Processing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2867EE-C4B1-4948-86D3-2C7629355D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73" y="785811"/>
            <a:ext cx="8096250" cy="607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744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3F7AB09-D356-4430-9716-B5CC90D43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187" y="1616234"/>
            <a:ext cx="4162425" cy="3829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EA5BE2-19AC-4CAD-9F32-49A0270E3A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2416"/>
            <a:ext cx="1921079" cy="4955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C6C777-2F43-4833-9DBB-736E42B877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102" y="6442745"/>
            <a:ext cx="982898" cy="4152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62282D-48F4-4B83-9668-627EF87A98B8}"/>
              </a:ext>
            </a:extLst>
          </p:cNvPr>
          <p:cNvSpPr txBox="1"/>
          <p:nvPr/>
        </p:nvSpPr>
        <p:spPr>
          <a:xfrm>
            <a:off x="4216735" y="181129"/>
            <a:ext cx="37585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Intent Processing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DA3335-B7E2-4FAF-A3F1-C8913E30EF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7127" y="3016517"/>
            <a:ext cx="1714619" cy="824516"/>
          </a:xfrm>
          <a:prstGeom prst="rect">
            <a:avLst/>
          </a:prstGeom>
          <a:ln w="63500">
            <a:solidFill>
              <a:srgbClr val="FF000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D24B52-B759-42A6-9F32-8327C9AC6F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9309" y="2429087"/>
            <a:ext cx="262470" cy="78164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706F926-B576-4D6E-86B2-64CA52ADC9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2919646" y="3611505"/>
            <a:ext cx="262470" cy="7816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8E4DDC5-EEEA-4E93-A528-74652D18D3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04140" y="3196961"/>
            <a:ext cx="1967480" cy="12881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16B0706-267D-45D7-9238-487377D1FA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7510641" y="3611506"/>
            <a:ext cx="262470" cy="7816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581D08-F575-4488-BD3E-2CCCF19A51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426" y="1924825"/>
            <a:ext cx="2429683" cy="30079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347B6F-2919-4087-BE6F-F724287790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41497" y="1853697"/>
            <a:ext cx="1454100" cy="128814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861F462-528F-4BA5-A6DA-0193122BC73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96148" y="1720041"/>
            <a:ext cx="751063" cy="77772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9C61AB0-4057-4323-9D22-5D6E103EF43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96148" y="2508606"/>
            <a:ext cx="751063" cy="77772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1828072-57D5-4906-BB81-30735B8593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4309" y="2186892"/>
            <a:ext cx="262470" cy="78164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F38E0A2-974C-43AA-A1E5-B86C166440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40862" y="1910340"/>
            <a:ext cx="174192" cy="51874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89C0430-E265-4BF9-8340-6F152373BB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9951758" y="2497769"/>
            <a:ext cx="152400" cy="51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42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EA5BE2-19AC-4CAD-9F32-49A0270E3A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2416"/>
            <a:ext cx="1921079" cy="4955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C6C777-2F43-4833-9DBB-736E42B877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102" y="6442745"/>
            <a:ext cx="982898" cy="4152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B9C5B3-0561-45F2-B90C-035DC564B8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75" y="785811"/>
            <a:ext cx="8096250" cy="60721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62282D-48F4-4B83-9668-627EF87A98B8}"/>
              </a:ext>
            </a:extLst>
          </p:cNvPr>
          <p:cNvSpPr txBox="1"/>
          <p:nvPr/>
        </p:nvSpPr>
        <p:spPr>
          <a:xfrm>
            <a:off x="2475586" y="245357"/>
            <a:ext cx="7157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What About Knowledge Security?</a:t>
            </a:r>
          </a:p>
        </p:txBody>
      </p:sp>
    </p:spTree>
    <p:extLst>
      <p:ext uri="{BB962C8B-B14F-4D97-AF65-F5344CB8AC3E}">
        <p14:creationId xmlns:p14="http://schemas.microsoft.com/office/powerpoint/2010/main" val="1974597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EA5BE2-19AC-4CAD-9F32-49A0270E3A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2416"/>
            <a:ext cx="1921079" cy="4955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C6C777-2F43-4833-9DBB-736E42B877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102" y="6442745"/>
            <a:ext cx="982898" cy="4152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62282D-48F4-4B83-9668-627EF87A98B8}"/>
              </a:ext>
            </a:extLst>
          </p:cNvPr>
          <p:cNvSpPr txBox="1"/>
          <p:nvPr/>
        </p:nvSpPr>
        <p:spPr>
          <a:xfrm>
            <a:off x="2806545" y="240690"/>
            <a:ext cx="65686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What Do You Feed Your </a:t>
            </a:r>
            <a:r>
              <a:rPr lang="en-GB" sz="4000" dirty="0" err="1"/>
              <a:t>Br</a:t>
            </a:r>
            <a:r>
              <a:rPr lang="en-GB" sz="4000" dirty="0" err="1">
                <a:solidFill>
                  <a:srgbClr val="FF0000"/>
                </a:solidFill>
              </a:rPr>
              <a:t>AI</a:t>
            </a:r>
            <a:r>
              <a:rPr lang="en-GB" sz="4000" dirty="0" err="1"/>
              <a:t>n</a:t>
            </a:r>
            <a:r>
              <a:rPr lang="en-GB" sz="4000" dirty="0"/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B0BD16-3A24-41B2-8510-8988BCA2FA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749" y="785812"/>
            <a:ext cx="8096250" cy="607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422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EA5BE2-19AC-4CAD-9F32-49A0270E3A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2416"/>
            <a:ext cx="1921079" cy="4955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C6C777-2F43-4833-9DBB-736E42B877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102" y="6442745"/>
            <a:ext cx="982898" cy="4152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62282D-48F4-4B83-9668-627EF87A98B8}"/>
              </a:ext>
            </a:extLst>
          </p:cNvPr>
          <p:cNvSpPr txBox="1"/>
          <p:nvPr/>
        </p:nvSpPr>
        <p:spPr>
          <a:xfrm>
            <a:off x="4241164" y="240689"/>
            <a:ext cx="37096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A </a:t>
            </a:r>
            <a:r>
              <a:rPr lang="en-GB" sz="4000" dirty="0" err="1"/>
              <a:t>Br</a:t>
            </a:r>
            <a:r>
              <a:rPr lang="en-GB" sz="4000" dirty="0" err="1">
                <a:solidFill>
                  <a:srgbClr val="FF0000"/>
                </a:solidFill>
              </a:rPr>
              <a:t>AI</a:t>
            </a:r>
            <a:r>
              <a:rPr lang="en-GB" sz="4000" dirty="0" err="1"/>
              <a:t>n</a:t>
            </a:r>
            <a:r>
              <a:rPr lang="en-GB" sz="4000" dirty="0"/>
              <a:t> in Action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47AF17B-ECC1-4501-8E99-AD7FB5D580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201" y="4202259"/>
            <a:ext cx="3663038" cy="1360340"/>
          </a:xfrm>
          <a:prstGeom prst="rect">
            <a:avLst/>
          </a:prstGeom>
        </p:spPr>
      </p:pic>
      <p:sp>
        <p:nvSpPr>
          <p:cNvPr id="11" name="AutoShape 2" descr="Image result for amazon alexa">
            <a:extLst>
              <a:ext uri="{FF2B5EF4-FFF2-40B4-BE49-F238E27FC236}">
                <a16:creationId xmlns:a16="http://schemas.microsoft.com/office/drawing/2014/main" id="{E8BC9544-909E-4DF9-B66E-ECBE6D5485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23722" y="383643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C0E66A6-60B8-4284-8FC3-090363BEC0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464" y="1547943"/>
            <a:ext cx="1707904" cy="17079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16A1AC1-602E-4E08-81D8-42B95BBC3F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6197" y="4202258"/>
            <a:ext cx="1472325" cy="13052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7714F2-7A47-490B-A638-7AC03070E1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6451" y="1674508"/>
            <a:ext cx="3709671" cy="14547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272C72-1467-4BAD-9BB1-9AC3246A9C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61601" y="1488668"/>
            <a:ext cx="5210246" cy="407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479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EA5BE2-19AC-4CAD-9F32-49A0270E3A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2416"/>
            <a:ext cx="1921079" cy="4955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C6C777-2F43-4833-9DBB-736E42B877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102" y="6442745"/>
            <a:ext cx="982898" cy="4152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62282D-48F4-4B83-9668-627EF87A98B8}"/>
              </a:ext>
            </a:extLst>
          </p:cNvPr>
          <p:cNvSpPr txBox="1"/>
          <p:nvPr/>
        </p:nvSpPr>
        <p:spPr>
          <a:xfrm>
            <a:off x="4241164" y="240689"/>
            <a:ext cx="37096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A </a:t>
            </a:r>
            <a:r>
              <a:rPr lang="en-GB" sz="4000" dirty="0" err="1"/>
              <a:t>Br</a:t>
            </a:r>
            <a:r>
              <a:rPr lang="en-GB" sz="4000" dirty="0" err="1">
                <a:solidFill>
                  <a:srgbClr val="FF0000"/>
                </a:solidFill>
              </a:rPr>
              <a:t>AI</a:t>
            </a:r>
            <a:r>
              <a:rPr lang="en-GB" sz="4000" dirty="0" err="1"/>
              <a:t>n</a:t>
            </a:r>
            <a:r>
              <a:rPr lang="en-GB" sz="4000" dirty="0"/>
              <a:t> in Action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7674BF-AC0E-4CF7-B193-8CC4AC6914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3257" y="1129003"/>
            <a:ext cx="7505483" cy="429629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FC126E7-9953-4D6A-9363-17485749DF7D}"/>
              </a:ext>
            </a:extLst>
          </p:cNvPr>
          <p:cNvSpPr/>
          <p:nvPr/>
        </p:nvSpPr>
        <p:spPr>
          <a:xfrm>
            <a:off x="9069966" y="1046395"/>
            <a:ext cx="832598" cy="499559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3F1C70D2-ECCD-4FDF-BD51-46D22E58FC69}"/>
              </a:ext>
            </a:extLst>
          </p:cNvPr>
          <p:cNvSpPr/>
          <p:nvPr/>
        </p:nvSpPr>
        <p:spPr>
          <a:xfrm rot="19486977">
            <a:off x="8144140" y="1565465"/>
            <a:ext cx="956460" cy="68273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21329C-7939-4DFF-AD3D-FC9CC664FD59}"/>
              </a:ext>
            </a:extLst>
          </p:cNvPr>
          <p:cNvSpPr txBox="1"/>
          <p:nvPr/>
        </p:nvSpPr>
        <p:spPr>
          <a:xfrm>
            <a:off x="4253202" y="5605724"/>
            <a:ext cx="3685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5"/>
              </a:rPr>
              <a:t>https://www.360jungle.com/interact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7650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EA5BE2-19AC-4CAD-9F32-49A0270E3A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2416"/>
            <a:ext cx="1921079" cy="4955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C6C777-2F43-4833-9DBB-736E42B877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102" y="6442745"/>
            <a:ext cx="982898" cy="4152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62282D-48F4-4B83-9668-627EF87A98B8}"/>
              </a:ext>
            </a:extLst>
          </p:cNvPr>
          <p:cNvSpPr txBox="1"/>
          <p:nvPr/>
        </p:nvSpPr>
        <p:spPr>
          <a:xfrm>
            <a:off x="4241164" y="240689"/>
            <a:ext cx="37096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A </a:t>
            </a:r>
            <a:r>
              <a:rPr lang="en-GB" sz="4000" dirty="0" err="1"/>
              <a:t>Br</a:t>
            </a:r>
            <a:r>
              <a:rPr lang="en-GB" sz="4000" dirty="0" err="1">
                <a:solidFill>
                  <a:srgbClr val="FF0000"/>
                </a:solidFill>
              </a:rPr>
              <a:t>AI</a:t>
            </a:r>
            <a:r>
              <a:rPr lang="en-GB" sz="4000" dirty="0" err="1"/>
              <a:t>n</a:t>
            </a:r>
            <a:r>
              <a:rPr lang="en-GB" sz="4000" dirty="0"/>
              <a:t> in Action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CA7296-31B5-4809-BAA9-5A0CD6175FA1}"/>
              </a:ext>
            </a:extLst>
          </p:cNvPr>
          <p:cNvSpPr txBox="1"/>
          <p:nvPr/>
        </p:nvSpPr>
        <p:spPr>
          <a:xfrm>
            <a:off x="2937358" y="1578595"/>
            <a:ext cx="631728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Tell me about product x?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Can I get a price for service 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How much inventory do you have of product 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What delivery options do you offer?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Show me pictures of product x in colour 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How do I install product 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Tell me your latest news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How does service x compare to service 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How do I process this type of transaction?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What were the sales of x yesterday?</a:t>
            </a:r>
          </a:p>
        </p:txBody>
      </p:sp>
    </p:spTree>
    <p:extLst>
      <p:ext uri="{BB962C8B-B14F-4D97-AF65-F5344CB8AC3E}">
        <p14:creationId xmlns:p14="http://schemas.microsoft.com/office/powerpoint/2010/main" val="394130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EA5BE2-19AC-4CAD-9F32-49A0270E3A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2416"/>
            <a:ext cx="1921079" cy="4955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C6C777-2F43-4833-9DBB-736E42B877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102" y="6442745"/>
            <a:ext cx="982898" cy="4152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62282D-48F4-4B83-9668-627EF87A98B8}"/>
              </a:ext>
            </a:extLst>
          </p:cNvPr>
          <p:cNvSpPr txBox="1"/>
          <p:nvPr/>
        </p:nvSpPr>
        <p:spPr>
          <a:xfrm>
            <a:off x="4241164" y="240689"/>
            <a:ext cx="37901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Business Benefits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CA7296-31B5-4809-BAA9-5A0CD6175FA1}"/>
              </a:ext>
            </a:extLst>
          </p:cNvPr>
          <p:cNvSpPr txBox="1"/>
          <p:nvPr/>
        </p:nvSpPr>
        <p:spPr>
          <a:xfrm>
            <a:off x="1677798" y="1166842"/>
            <a:ext cx="9144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0000"/>
                </a:solidFill>
              </a:rPr>
              <a:t>Cost savings</a:t>
            </a:r>
            <a:r>
              <a:rPr lang="en-GB" sz="2400" dirty="0"/>
              <a:t> - reduced staffing levels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0000"/>
                </a:solidFill>
              </a:rPr>
              <a:t>All enquiries answered </a:t>
            </a:r>
            <a:r>
              <a:rPr lang="en-GB" sz="2400" dirty="0"/>
              <a:t>– 24/7 availability &amp; infinitely scalable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0000"/>
                </a:solidFill>
              </a:rPr>
              <a:t>Increased customer satisfaction </a:t>
            </a:r>
            <a:r>
              <a:rPr lang="en-GB" sz="2400" dirty="0"/>
              <a:t>– provision of consistent, and instant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0000"/>
                </a:solidFill>
              </a:rPr>
              <a:t>Superior focus on customer experience pain points </a:t>
            </a:r>
            <a:r>
              <a:rPr lang="en-GB" sz="2400" dirty="0"/>
              <a:t>- retrospective intent analytics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0000"/>
                </a:solidFill>
              </a:rPr>
              <a:t>Increased contact surface </a:t>
            </a:r>
            <a:r>
              <a:rPr lang="en-GB" sz="2400" dirty="0"/>
              <a:t>- Google Home / Assistant, Alexa etc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0000"/>
                </a:solidFill>
              </a:rPr>
              <a:t>Improved lead generation </a:t>
            </a:r>
            <a:r>
              <a:rPr lang="en-GB" sz="2400" dirty="0"/>
              <a:t>- consistent CTA behaviour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0000"/>
                </a:solidFill>
              </a:rPr>
              <a:t>Secured business knowledge </a:t>
            </a:r>
            <a:r>
              <a:rPr lang="en-GB" sz="2400" dirty="0"/>
              <a:t>-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/>
              <a:t>employee churn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0000"/>
                </a:solidFill>
              </a:rPr>
              <a:t>Faster staff training </a:t>
            </a:r>
            <a:r>
              <a:rPr lang="en-GB" sz="2400" dirty="0"/>
              <a:t>– instant, easy access to consistent knowledge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0000"/>
                </a:solidFill>
              </a:rPr>
              <a:t>Reduced capital outlay over time </a:t>
            </a:r>
            <a:r>
              <a:rPr lang="en-GB" sz="2400" dirty="0"/>
              <a:t>- extensible ‘bolt on’ framework that covers ANY business discipline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0000"/>
                </a:solidFill>
              </a:rPr>
              <a:t>Positions business for early tech adoption </a:t>
            </a:r>
            <a:r>
              <a:rPr lang="en-GB" sz="2400" dirty="0"/>
              <a:t>- new telephone &gt; bot tech, interactive websites, voice driven interactive VR / 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3528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6341EB6-AE18-4929-AEA5-410DFD793D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789" y="643813"/>
            <a:ext cx="5141053" cy="13262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54CE05-3BD8-44FB-835D-7824F120CAB3}"/>
              </a:ext>
            </a:extLst>
          </p:cNvPr>
          <p:cNvSpPr txBox="1"/>
          <p:nvPr/>
        </p:nvSpPr>
        <p:spPr>
          <a:xfrm>
            <a:off x="6096000" y="3044620"/>
            <a:ext cx="57317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/>
              <a:t>“a </a:t>
            </a:r>
            <a:r>
              <a:rPr lang="en-GB" sz="3000" b="1" dirty="0">
                <a:solidFill>
                  <a:srgbClr val="FF0000"/>
                </a:solidFill>
              </a:rPr>
              <a:t>knowledge architecture </a:t>
            </a:r>
            <a:r>
              <a:rPr lang="en-GB" sz="3000" dirty="0"/>
              <a:t>that </a:t>
            </a:r>
          </a:p>
          <a:p>
            <a:pPr algn="ctr"/>
            <a:r>
              <a:rPr lang="en-GB" sz="3000" dirty="0"/>
              <a:t>securely interprets and distributes </a:t>
            </a:r>
          </a:p>
          <a:p>
            <a:pPr algn="ctr"/>
            <a:r>
              <a:rPr lang="en-GB" sz="3000" dirty="0"/>
              <a:t>business intelligence</a:t>
            </a:r>
          </a:p>
          <a:p>
            <a:pPr algn="ctr"/>
            <a:r>
              <a:rPr lang="en-GB" sz="3000" dirty="0"/>
              <a:t>to people, software and IOT”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AA1848-27BE-4491-8B59-346FA66D16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69" y="2402632"/>
            <a:ext cx="5343331" cy="400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677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201070C-09D7-4E52-9A66-4DAE0FEABD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EA5BE2-19AC-4CAD-9F32-49A0270E3A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2416"/>
            <a:ext cx="1921079" cy="49558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4273A86-D9A2-4881-B697-2661076F8A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are you building your business </a:t>
            </a:r>
            <a:r>
              <a:rPr lang="en-GB" dirty="0" err="1"/>
              <a:t>br</a:t>
            </a:r>
            <a:r>
              <a:rPr lang="en-GB" dirty="0" err="1">
                <a:solidFill>
                  <a:srgbClr val="FF0000"/>
                </a:solidFill>
              </a:rPr>
              <a:t>AI</a:t>
            </a:r>
            <a:r>
              <a:rPr lang="en-GB" dirty="0" err="1"/>
              <a:t>n</a:t>
            </a:r>
            <a:r>
              <a:rPr lang="en-GB" dirty="0"/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C6C777-2F43-4833-9DBB-736E42B877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102" y="6442745"/>
            <a:ext cx="982898" cy="41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6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EA5BE2-19AC-4CAD-9F32-49A0270E3A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2416"/>
            <a:ext cx="1921079" cy="4955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C6C777-2F43-4833-9DBB-736E42B877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102" y="6442745"/>
            <a:ext cx="982898" cy="4152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62282D-48F4-4B83-9668-627EF87A98B8}"/>
              </a:ext>
            </a:extLst>
          </p:cNvPr>
          <p:cNvSpPr txBox="1"/>
          <p:nvPr/>
        </p:nvSpPr>
        <p:spPr>
          <a:xfrm>
            <a:off x="4521667" y="268448"/>
            <a:ext cx="21600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Overview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86FFE7-6960-4C2A-8625-97D485056F69}"/>
              </a:ext>
            </a:extLst>
          </p:cNvPr>
          <p:cNvSpPr txBox="1"/>
          <p:nvPr/>
        </p:nvSpPr>
        <p:spPr>
          <a:xfrm>
            <a:off x="3221002" y="1435982"/>
            <a:ext cx="53525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What do we mean by </a:t>
            </a:r>
            <a:r>
              <a:rPr lang="en-GB" sz="2400" b="1" dirty="0"/>
              <a:t>business </a:t>
            </a:r>
            <a:r>
              <a:rPr lang="en-GB" sz="2400" b="1" dirty="0" err="1"/>
              <a:t>br</a:t>
            </a:r>
            <a:r>
              <a:rPr lang="en-GB" sz="2400" b="1" dirty="0" err="1">
                <a:solidFill>
                  <a:srgbClr val="FF0000"/>
                </a:solidFill>
              </a:rPr>
              <a:t>AI</a:t>
            </a:r>
            <a:r>
              <a:rPr lang="en-GB" sz="2400" b="1" dirty="0" err="1"/>
              <a:t>n</a:t>
            </a:r>
            <a:r>
              <a:rPr lang="en-GB" sz="2400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Who will use your business brain?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How do we connect to it?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The Intent Interpreter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Intent Processing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What about ‘Knowledge Security’?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What do you feed it?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A </a:t>
            </a:r>
            <a:r>
              <a:rPr lang="en-GB" sz="2400" dirty="0" err="1"/>
              <a:t>br</a:t>
            </a:r>
            <a:r>
              <a:rPr lang="en-GB" sz="2400" dirty="0" err="1">
                <a:solidFill>
                  <a:srgbClr val="FF0000"/>
                </a:solidFill>
              </a:rPr>
              <a:t>AI</a:t>
            </a:r>
            <a:r>
              <a:rPr lang="en-GB" sz="2400" dirty="0" err="1"/>
              <a:t>n</a:t>
            </a:r>
            <a:r>
              <a:rPr lang="en-GB" sz="2400" dirty="0"/>
              <a:t> in action…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Analysing throughput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Business benefits</a:t>
            </a:r>
          </a:p>
        </p:txBody>
      </p:sp>
    </p:spTree>
    <p:extLst>
      <p:ext uri="{BB962C8B-B14F-4D97-AF65-F5344CB8AC3E}">
        <p14:creationId xmlns:p14="http://schemas.microsoft.com/office/powerpoint/2010/main" val="336545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EA5BE2-19AC-4CAD-9F32-49A0270E3A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2416"/>
            <a:ext cx="1921079" cy="4955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C6C777-2F43-4833-9DBB-736E42B877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102" y="6442745"/>
            <a:ext cx="982898" cy="4152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62282D-48F4-4B83-9668-627EF87A98B8}"/>
              </a:ext>
            </a:extLst>
          </p:cNvPr>
          <p:cNvSpPr txBox="1"/>
          <p:nvPr/>
        </p:nvSpPr>
        <p:spPr>
          <a:xfrm>
            <a:off x="1902640" y="225476"/>
            <a:ext cx="83867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What do we mean by </a:t>
            </a:r>
            <a:r>
              <a:rPr lang="en-GB" sz="4000" b="1" dirty="0"/>
              <a:t>business </a:t>
            </a:r>
            <a:r>
              <a:rPr lang="en-GB" sz="4000" b="1" dirty="0" err="1"/>
              <a:t>br</a:t>
            </a:r>
            <a:r>
              <a:rPr lang="en-GB" sz="4000" b="1" dirty="0" err="1">
                <a:solidFill>
                  <a:srgbClr val="FF0000"/>
                </a:solidFill>
              </a:rPr>
              <a:t>AI</a:t>
            </a:r>
            <a:r>
              <a:rPr lang="en-GB" sz="4000" b="1" dirty="0" err="1"/>
              <a:t>n</a:t>
            </a:r>
            <a:r>
              <a:rPr lang="en-GB" sz="4000" dirty="0"/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2798DE-0DD6-4E4B-A2D3-9BC038240EE5}"/>
              </a:ext>
            </a:extLst>
          </p:cNvPr>
          <p:cNvSpPr txBox="1"/>
          <p:nvPr/>
        </p:nvSpPr>
        <p:spPr>
          <a:xfrm>
            <a:off x="960539" y="2516697"/>
            <a:ext cx="9815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/>
              <a:t>“a </a:t>
            </a:r>
            <a:r>
              <a:rPr lang="en-GB" sz="3000" b="1" dirty="0">
                <a:solidFill>
                  <a:srgbClr val="FF0000"/>
                </a:solidFill>
              </a:rPr>
              <a:t>knowledge architecture </a:t>
            </a:r>
            <a:r>
              <a:rPr lang="en-GB" sz="3000" dirty="0"/>
              <a:t>that securely interprets and  distributes business intelligence to people, software and IOT”</a:t>
            </a:r>
          </a:p>
        </p:txBody>
      </p:sp>
    </p:spTree>
    <p:extLst>
      <p:ext uri="{BB962C8B-B14F-4D97-AF65-F5344CB8AC3E}">
        <p14:creationId xmlns:p14="http://schemas.microsoft.com/office/powerpoint/2010/main" val="3300903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EA5BE2-19AC-4CAD-9F32-49A0270E3A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2416"/>
            <a:ext cx="1921079" cy="4955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C6C777-2F43-4833-9DBB-736E42B877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102" y="6442745"/>
            <a:ext cx="982898" cy="4152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62282D-48F4-4B83-9668-627EF87A98B8}"/>
              </a:ext>
            </a:extLst>
          </p:cNvPr>
          <p:cNvSpPr txBox="1"/>
          <p:nvPr/>
        </p:nvSpPr>
        <p:spPr>
          <a:xfrm>
            <a:off x="2350680" y="245357"/>
            <a:ext cx="74906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Who will use your business brain?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9AB5C5-BF68-4ED8-8DC6-C4924CA071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75" y="785812"/>
            <a:ext cx="8096250" cy="607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521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EA5BE2-19AC-4CAD-9F32-49A0270E3A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2416"/>
            <a:ext cx="1921079" cy="4955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C6C777-2F43-4833-9DBB-736E42B877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102" y="6442745"/>
            <a:ext cx="982898" cy="4152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62282D-48F4-4B83-9668-627EF87A98B8}"/>
              </a:ext>
            </a:extLst>
          </p:cNvPr>
          <p:cNvSpPr txBox="1"/>
          <p:nvPr/>
        </p:nvSpPr>
        <p:spPr>
          <a:xfrm>
            <a:off x="2548683" y="245357"/>
            <a:ext cx="70946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How do we connect to the brain?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6BFDAAD-B9B0-42B1-B563-6682B873897C}"/>
              </a:ext>
            </a:extLst>
          </p:cNvPr>
          <p:cNvSpPr/>
          <p:nvPr/>
        </p:nvSpPr>
        <p:spPr>
          <a:xfrm>
            <a:off x="2159533" y="830424"/>
            <a:ext cx="2048573" cy="6027576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5C68EA-FBFA-424C-9D4D-ECDE6A1454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75" y="785811"/>
            <a:ext cx="8096250" cy="607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251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EA5BE2-19AC-4CAD-9F32-49A0270E3A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2416"/>
            <a:ext cx="1921079" cy="4955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C6C777-2F43-4833-9DBB-736E42B877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102" y="6442745"/>
            <a:ext cx="982898" cy="4152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62282D-48F4-4B83-9668-627EF87A98B8}"/>
              </a:ext>
            </a:extLst>
          </p:cNvPr>
          <p:cNvSpPr txBox="1"/>
          <p:nvPr/>
        </p:nvSpPr>
        <p:spPr>
          <a:xfrm>
            <a:off x="3730705" y="245357"/>
            <a:ext cx="47305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The Intent Interpreter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993CCD-2C12-46C1-841E-71C631B296CB}"/>
              </a:ext>
            </a:extLst>
          </p:cNvPr>
          <p:cNvSpPr/>
          <p:nvPr/>
        </p:nvSpPr>
        <p:spPr>
          <a:xfrm>
            <a:off x="2159533" y="830424"/>
            <a:ext cx="3392181" cy="6027576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4963A0-9F9F-44B7-A7E8-EF5BBD1F48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75" y="785811"/>
            <a:ext cx="8096250" cy="607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494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7178E1-0ACD-4384-8E56-1AC896EA1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0271" y="1543767"/>
            <a:ext cx="4831458" cy="27681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EA5BE2-19AC-4CAD-9F32-49A0270E3A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2416"/>
            <a:ext cx="1921079" cy="4955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C6C777-2F43-4833-9DBB-736E42B877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102" y="6442745"/>
            <a:ext cx="982898" cy="4152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62282D-48F4-4B83-9668-627EF87A98B8}"/>
              </a:ext>
            </a:extLst>
          </p:cNvPr>
          <p:cNvSpPr txBox="1"/>
          <p:nvPr/>
        </p:nvSpPr>
        <p:spPr>
          <a:xfrm>
            <a:off x="3730705" y="245357"/>
            <a:ext cx="47305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The Intent Interpreter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E8F62D-E537-47DD-B3E2-37AB3A4169DF}"/>
              </a:ext>
            </a:extLst>
          </p:cNvPr>
          <p:cNvSpPr txBox="1"/>
          <p:nvPr/>
        </p:nvSpPr>
        <p:spPr>
          <a:xfrm>
            <a:off x="1188440" y="4656471"/>
            <a:ext cx="9815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“understanding </a:t>
            </a:r>
            <a:r>
              <a:rPr lang="en-GB" sz="4000" b="1" dirty="0">
                <a:solidFill>
                  <a:srgbClr val="FF0000"/>
                </a:solidFill>
              </a:rPr>
              <a:t>intent </a:t>
            </a:r>
            <a:r>
              <a:rPr lang="en-GB" sz="4000" dirty="0"/>
              <a:t>is everything!”</a:t>
            </a:r>
          </a:p>
        </p:txBody>
      </p:sp>
    </p:spTree>
    <p:extLst>
      <p:ext uri="{BB962C8B-B14F-4D97-AF65-F5344CB8AC3E}">
        <p14:creationId xmlns:p14="http://schemas.microsoft.com/office/powerpoint/2010/main" val="2980890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EA5BE2-19AC-4CAD-9F32-49A0270E3A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2416"/>
            <a:ext cx="1921079" cy="4955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C6C777-2F43-4833-9DBB-736E42B877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102" y="6442745"/>
            <a:ext cx="982898" cy="4152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62282D-48F4-4B83-9668-627EF87A98B8}"/>
              </a:ext>
            </a:extLst>
          </p:cNvPr>
          <p:cNvSpPr txBox="1"/>
          <p:nvPr/>
        </p:nvSpPr>
        <p:spPr>
          <a:xfrm>
            <a:off x="3730705" y="234943"/>
            <a:ext cx="47305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The Intent Interpreter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4CAE78-1F8B-48CF-8BE3-7D7C63C9C8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6689" y="1004140"/>
            <a:ext cx="8235602" cy="5438605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1483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747</TotalTime>
  <Words>359</Words>
  <Application>Microsoft Office PowerPoint</Application>
  <PresentationFormat>Widescreen</PresentationFormat>
  <Paragraphs>55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are you building your business brAIn?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Garside S</dc:creator>
  <cp:lastModifiedBy>Garside S</cp:lastModifiedBy>
  <cp:revision>49</cp:revision>
  <dcterms:created xsi:type="dcterms:W3CDTF">2018-03-27T05:25:56Z</dcterms:created>
  <dcterms:modified xsi:type="dcterms:W3CDTF">2018-08-10T15:00:19Z</dcterms:modified>
</cp:coreProperties>
</file>